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1"/>
  </p:notesMasterIdLst>
  <p:sldIdLst>
    <p:sldId id="262" r:id="rId2"/>
    <p:sldId id="352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429" r:id="rId17"/>
    <p:sldId id="366" r:id="rId18"/>
    <p:sldId id="367" r:id="rId19"/>
    <p:sldId id="368" r:id="rId20"/>
    <p:sldId id="369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379" r:id="rId31"/>
    <p:sldId id="380" r:id="rId32"/>
    <p:sldId id="381" r:id="rId33"/>
    <p:sldId id="382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1" r:id="rId43"/>
    <p:sldId id="392" r:id="rId44"/>
    <p:sldId id="393" r:id="rId45"/>
    <p:sldId id="394" r:id="rId46"/>
    <p:sldId id="395" r:id="rId47"/>
    <p:sldId id="396" r:id="rId48"/>
    <p:sldId id="397" r:id="rId49"/>
    <p:sldId id="398" r:id="rId50"/>
    <p:sldId id="399" r:id="rId51"/>
    <p:sldId id="400" r:id="rId52"/>
    <p:sldId id="401" r:id="rId53"/>
    <p:sldId id="402" r:id="rId54"/>
    <p:sldId id="403" r:id="rId55"/>
    <p:sldId id="404" r:id="rId56"/>
    <p:sldId id="405" r:id="rId57"/>
    <p:sldId id="406" r:id="rId58"/>
    <p:sldId id="407" r:id="rId59"/>
    <p:sldId id="408" r:id="rId60"/>
    <p:sldId id="409" r:id="rId61"/>
    <p:sldId id="410" r:id="rId62"/>
    <p:sldId id="411" r:id="rId63"/>
    <p:sldId id="412" r:id="rId64"/>
    <p:sldId id="413" r:id="rId65"/>
    <p:sldId id="414" r:id="rId66"/>
    <p:sldId id="415" r:id="rId67"/>
    <p:sldId id="416" r:id="rId68"/>
    <p:sldId id="417" r:id="rId69"/>
    <p:sldId id="418" r:id="rId70"/>
    <p:sldId id="41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  <p:sldId id="428" r:id="rId8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5370"/>
    <a:srgbClr val="2A6B9B"/>
    <a:srgbClr val="16719A"/>
    <a:srgbClr val="D5BA87"/>
    <a:srgbClr val="B598AA"/>
    <a:srgbClr val="396B81"/>
    <a:srgbClr val="156AA6"/>
    <a:srgbClr val="55C5D1"/>
    <a:srgbClr val="F79C65"/>
    <a:srgbClr val="A7A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8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9429-A757-4997-A8A8-5338AF8AFBB1}" type="datetimeFigureOut">
              <a:rPr lang="zh-TW" altLang="en-US" smtClean="0"/>
              <a:t>2020/12/7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EB653-A414-4538-B732-13FC4527A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734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77AA4D7D-3C49-49A5-BAD8-4D854CFFDF97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gradFill>
            <a:gsLst>
              <a:gs pos="66000">
                <a:srgbClr val="82B0C4"/>
              </a:gs>
              <a:gs pos="0">
                <a:srgbClr val="105370">
                  <a:alpha val="70000"/>
                </a:srgbClr>
              </a:gs>
              <a:gs pos="100000">
                <a:srgbClr val="C8E9F8">
                  <a:alpha val="6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0537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FCA07673-C020-439D-AE5B-882C91E323A1}"/>
              </a:ext>
            </a:extLst>
          </p:cNvPr>
          <p:cNvSpPr/>
          <p:nvPr userDrawn="1"/>
        </p:nvSpPr>
        <p:spPr>
          <a:xfrm>
            <a:off x="2211068" y="2062913"/>
            <a:ext cx="7803046" cy="257423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9FE55A77-64FF-4754-8509-7C070C06497F}"/>
              </a:ext>
            </a:extLst>
          </p:cNvPr>
          <p:cNvCxnSpPr>
            <a:cxnSpLocks/>
          </p:cNvCxnSpPr>
          <p:nvPr userDrawn="1"/>
        </p:nvCxnSpPr>
        <p:spPr>
          <a:xfrm>
            <a:off x="2796244" y="2395673"/>
            <a:ext cx="6905953" cy="0"/>
          </a:xfrm>
          <a:prstGeom prst="line">
            <a:avLst/>
          </a:prstGeom>
          <a:ln w="38100">
            <a:solidFill>
              <a:srgbClr val="B18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5A924000-2BD2-4308-A2F9-AB57123D0935}"/>
              </a:ext>
            </a:extLst>
          </p:cNvPr>
          <p:cNvCxnSpPr>
            <a:cxnSpLocks/>
          </p:cNvCxnSpPr>
          <p:nvPr userDrawn="1"/>
        </p:nvCxnSpPr>
        <p:spPr>
          <a:xfrm>
            <a:off x="2796244" y="4387241"/>
            <a:ext cx="6905953" cy="0"/>
          </a:xfrm>
          <a:prstGeom prst="line">
            <a:avLst/>
          </a:prstGeom>
          <a:ln w="38100">
            <a:solidFill>
              <a:srgbClr val="B18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A6F88A8-E427-409E-AEC5-469BFDC11108}"/>
              </a:ext>
            </a:extLst>
          </p:cNvPr>
          <p:cNvSpPr/>
          <p:nvPr userDrawn="1"/>
        </p:nvSpPr>
        <p:spPr>
          <a:xfrm>
            <a:off x="2926698" y="1246316"/>
            <a:ext cx="6338600" cy="624976"/>
          </a:xfrm>
          <a:prstGeom prst="rect">
            <a:avLst/>
          </a:prstGeom>
          <a:solidFill>
            <a:srgbClr val="105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+mn-ea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B9DDCAC-50AC-4A29-8D07-6BF7C83B83AD}"/>
              </a:ext>
            </a:extLst>
          </p:cNvPr>
          <p:cNvSpPr/>
          <p:nvPr userDrawn="1"/>
        </p:nvSpPr>
        <p:spPr>
          <a:xfrm>
            <a:off x="309036" y="228600"/>
            <a:ext cx="11557000" cy="6271468"/>
          </a:xfrm>
          <a:prstGeom prst="rect">
            <a:avLst/>
          </a:prstGeom>
          <a:noFill/>
          <a:ln w="38100">
            <a:gradFill flip="none" rotWithShape="1">
              <a:gsLst>
                <a:gs pos="98000">
                  <a:schemeClr val="accent2">
                    <a:lumMod val="60000"/>
                    <a:lumOff val="4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2">
                    <a:lumMod val="75000"/>
                  </a:schemeClr>
                </a:gs>
                <a:gs pos="65000">
                  <a:schemeClr val="bg1">
                    <a:alpha val="82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87803B-7B6D-4383-A76E-10A3425A4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8319" y="3874985"/>
            <a:ext cx="5485580" cy="485438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rgbClr val="10537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92BF74-A531-4888-A0F1-010203E9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F76FA09-6622-4F4D-ADA0-0B64B92A83E7}"/>
              </a:ext>
            </a:extLst>
          </p:cNvPr>
          <p:cNvGrpSpPr/>
          <p:nvPr/>
        </p:nvGrpSpPr>
        <p:grpSpPr>
          <a:xfrm>
            <a:off x="998444" y="3776787"/>
            <a:ext cx="2235769" cy="2235769"/>
            <a:chOff x="1151470" y="3924634"/>
            <a:chExt cx="2235769" cy="2235769"/>
          </a:xfrm>
        </p:grpSpPr>
        <p:sp>
          <p:nvSpPr>
            <p:cNvPr id="18" name="矩形: 圆角 7">
              <a:extLst>
                <a:ext uri="{FF2B5EF4-FFF2-40B4-BE49-F238E27FC236}">
                  <a16:creationId xmlns:a16="http://schemas.microsoft.com/office/drawing/2014/main" id="{AEAFF6BC-AC24-414B-938C-16A23BC28653}"/>
                </a:ext>
              </a:extLst>
            </p:cNvPr>
            <p:cNvSpPr/>
            <p:nvPr/>
          </p:nvSpPr>
          <p:spPr>
            <a:xfrm>
              <a:off x="1323872" y="4401357"/>
              <a:ext cx="1890966" cy="1046535"/>
            </a:xfrm>
            <a:prstGeom prst="roundRect">
              <a:avLst>
                <a:gd name="adj" fmla="val 11064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2"/>
                </a:solidFill>
              </a:endParaRPr>
            </a:p>
          </p:txBody>
        </p:sp>
        <p:pic>
          <p:nvPicPr>
            <p:cNvPr id="19" name="Graphic 135" descr="Television">
              <a:extLst>
                <a:ext uri="{FF2B5EF4-FFF2-40B4-BE49-F238E27FC236}">
                  <a16:creationId xmlns:a16="http://schemas.microsoft.com/office/drawing/2014/main" id="{E54B0F27-BB9F-4742-AE6D-793E2993A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1470" y="3924634"/>
              <a:ext cx="2235769" cy="2235769"/>
            </a:xfrm>
            <a:prstGeom prst="rect">
              <a:avLst/>
            </a:prstGeom>
          </p:spPr>
        </p:pic>
      </p:grpSp>
      <p:pic>
        <p:nvPicPr>
          <p:cNvPr id="20" name="Graphic 106" descr="Mouse">
            <a:extLst>
              <a:ext uri="{FF2B5EF4-FFF2-40B4-BE49-F238E27FC236}">
                <a16:creationId xmlns:a16="http://schemas.microsoft.com/office/drawing/2014/main" id="{40673D5E-29F4-4E9D-B019-E1AFBF6BE1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56217">
            <a:off x="9581568" y="4073681"/>
            <a:ext cx="1516535" cy="151653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A37AA7-F834-49C6-822D-3B45EB635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591" y="2618469"/>
            <a:ext cx="9144000" cy="1131500"/>
          </a:xfrm>
        </p:spPr>
        <p:txBody>
          <a:bodyPr anchor="ctr">
            <a:normAutofit/>
          </a:bodyPr>
          <a:lstStyle>
            <a:lvl1pPr algn="ctr">
              <a:defRPr sz="6600" b="1">
                <a:solidFill>
                  <a:srgbClr val="105370"/>
                </a:solidFill>
              </a:defRPr>
            </a:lvl1pPr>
          </a:lstStyle>
          <a:p>
            <a:r>
              <a:rPr lang="zh-TW" altLang="en-US" dirty="0"/>
              <a:t>按一下以編輯母片標題</a:t>
            </a:r>
          </a:p>
        </p:txBody>
      </p:sp>
    </p:spTree>
    <p:extLst>
      <p:ext uri="{BB962C8B-B14F-4D97-AF65-F5344CB8AC3E}">
        <p14:creationId xmlns:p14="http://schemas.microsoft.com/office/powerpoint/2010/main" val="311953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EA94BD-0BC3-4869-8BED-D1AEBEE1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28441FC-34A0-4467-843A-D26F82A27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8B1303-0922-4F66-AFB3-234F8E71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0B275F-8166-46C8-ACA1-368C43D2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EAAD34-7551-4B1B-98CF-DEB371A4B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80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1B13BE6-6575-4CEE-B152-21DF31824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5850E3A-E898-44FE-8B37-75C2F80C2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59B79F-28A0-47DF-B106-4C0D32A4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C76C56-E996-4882-B2FB-FFAF7470B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89878E-75A2-40B7-ADD2-0F65C052D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79F0ED-C6FF-4EFC-9E08-B6BC61A0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>
                <a:latin typeface="+mj-lt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88310D-9DBA-4101-B7D4-DF172975E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000"/>
            <a:ext cx="10515600" cy="4351338"/>
          </a:xfrm>
        </p:spPr>
        <p:txBody>
          <a:bodyPr/>
          <a:lstStyle>
            <a:lvl1pPr>
              <a:defRPr>
                <a:solidFill>
                  <a:srgbClr val="105370"/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90281C-B71F-410C-9372-833B1B5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8968"/>
            <a:ext cx="2743200" cy="365125"/>
          </a:xfrm>
        </p:spPr>
        <p:txBody>
          <a:bodyPr/>
          <a:lstStyle>
            <a:lvl1pPr>
              <a:defRPr sz="1400" b="1">
                <a:solidFill>
                  <a:srgbClr val="2A6B9B"/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8C9B2E9-16E2-47B9-A37B-9AB4EC348DF6}"/>
              </a:ext>
            </a:extLst>
          </p:cNvPr>
          <p:cNvSpPr/>
          <p:nvPr userDrawn="1"/>
        </p:nvSpPr>
        <p:spPr>
          <a:xfrm>
            <a:off x="309036" y="228600"/>
            <a:ext cx="11557000" cy="6271468"/>
          </a:xfrm>
          <a:prstGeom prst="rect">
            <a:avLst/>
          </a:prstGeom>
          <a:noFill/>
          <a:ln w="38100">
            <a:gradFill flip="none" rotWithShape="1">
              <a:gsLst>
                <a:gs pos="98000">
                  <a:schemeClr val="accent2">
                    <a:lumMod val="60000"/>
                    <a:lumOff val="4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2">
                    <a:lumMod val="75000"/>
                  </a:schemeClr>
                </a:gs>
                <a:gs pos="65000">
                  <a:schemeClr val="bg1">
                    <a:alpha val="82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2" name="Graphic 21" descr="Signature">
            <a:extLst>
              <a:ext uri="{FF2B5EF4-FFF2-40B4-BE49-F238E27FC236}">
                <a16:creationId xmlns:a16="http://schemas.microsoft.com/office/drawing/2014/main" id="{04FE574C-95CE-4736-8C92-2094D92F7D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9431"/>
            <a:ext cx="48260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群組 13">
            <a:extLst>
              <a:ext uri="{FF2B5EF4-FFF2-40B4-BE49-F238E27FC236}">
                <a16:creationId xmlns:a16="http://schemas.microsoft.com/office/drawing/2014/main" id="{A481712C-2225-4CBA-AC81-D47E4FD67FB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33914" y="6540548"/>
            <a:ext cx="3236913" cy="252413"/>
            <a:chOff x="483320" y="6571553"/>
            <a:chExt cx="3236416" cy="25298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71399A5-FBB6-4DC6-9E96-9AECA95B9B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3115" t="12860" r="52231" b="55965"/>
            <a:stretch/>
          </p:blipFill>
          <p:spPr>
            <a:xfrm>
              <a:off x="483320" y="6571553"/>
              <a:ext cx="1327005" cy="246885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201C1131-E58A-415A-A4E4-FBDFDCB94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3227" t="53747" r="31351" b="17565"/>
            <a:stretch/>
          </p:blipFill>
          <p:spPr>
            <a:xfrm>
              <a:off x="1775520" y="6597352"/>
              <a:ext cx="1944216" cy="227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93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18A699-BCF4-4DC2-9DF9-0609EBFB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E2295-5D7A-41DB-8D01-261D1D093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9CCB09-FC99-4444-B566-0BEFFA4AD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B36AC7-6963-4A40-9304-D3A9C42E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06A411-83AC-4D1A-927A-AC1A137F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60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0B939-3AA6-4BC1-92BE-7A1E20FD3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7820E4-D99D-464B-B26D-A1E2C0A00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C10387-CF4A-488D-A1EF-35FFF59EA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B16775-1ECC-49FC-986D-69461500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797971-34C0-40AE-AB75-6BF36A0AC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19051D-1EDF-426D-BDC2-5818BE64F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35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3B9D61-DBD5-4FF0-92B9-C2A844B7C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090A68-7336-48C6-BCC8-8F94D9E25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635053-A150-4BE6-929F-713F50764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78E89D5-46B4-445D-8504-0D33452601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6439C6-480D-4ECD-93BD-DBA73F0FE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636C509-6049-4ED8-8103-EE2B8947D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079465B-8616-46C4-ADEA-8FFC48B58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80C7A8E-BB2E-461F-8A1D-FBAF97F0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85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E0A5-86D3-492D-B7A4-66376FBC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836CB85-FBEA-422E-836A-1EF4B8B36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F894C0-3E1E-4EE8-89B6-51098756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A8ACF3-2527-495A-B24E-0CFAC45D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529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20766C-54EB-4CF3-B4F3-3D40B9F4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A83D07-52D1-46D9-8F2C-3E1557BD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CC01B1C3-FC22-41D5-B7FA-DB797865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0500" y="6069589"/>
            <a:ext cx="2743200" cy="365125"/>
          </a:xfrm>
        </p:spPr>
        <p:txBody>
          <a:bodyPr/>
          <a:lstStyle>
            <a:lvl1pPr>
              <a:defRPr b="1">
                <a:solidFill>
                  <a:srgbClr val="D5BA87"/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87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EB812-5F37-4F9F-9CAD-23AE4825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FC0FB0-9494-4111-A32B-96956844A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9D541B-1063-477C-BC8E-67AE6B905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85EC27-FF45-4549-8DF9-DF7759C8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AA4D68-F9BA-4742-93CE-60B98F28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2E0BE4-4059-4F9B-9981-E624EC30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29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100E0-7324-4DD7-ACAA-60DC93EB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05A82D7-0A89-4688-9AF2-314CF3AEE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A030A9-18A3-4A81-9CBF-A98DE7541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27D6E9-C455-43A7-B908-0C58BCFB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20B963-35EB-41A7-8940-076F735F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EB3716-F0CC-44A1-A0E2-5C29E76D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381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2BAAB02-3959-4660-950B-38684F8A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F100B0-1BEC-4466-8E21-29BCAFC46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6DE513-B821-4173-9A81-8AD5AF82A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30CE9D-DDA8-4A07-9DCB-CD4496532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021E78-C1A3-49AF-A78E-97A99ECB3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24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338DA1-E058-4B91-BADB-3B8E2588F612}"/>
              </a:ext>
            </a:extLst>
          </p:cNvPr>
          <p:cNvSpPr txBox="1"/>
          <p:nvPr/>
        </p:nvSpPr>
        <p:spPr>
          <a:xfrm>
            <a:off x="2523391" y="2491047"/>
            <a:ext cx="734060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solidFill>
                  <a:srgbClr val="105370"/>
                </a:solidFill>
                <a:latin typeface="+mj-lt"/>
                <a:cs typeface="Aparajita" panose="02020603050405020304" pitchFamily="18" charset="0"/>
              </a:rPr>
              <a:t>Responsive Web Design </a:t>
            </a:r>
            <a:r>
              <a:rPr lang="zh-TW" altLang="en-US" sz="5400" b="1" dirty="0">
                <a:solidFill>
                  <a:srgbClr val="105370"/>
                </a:solidFill>
                <a:latin typeface="+mj-lt"/>
                <a:cs typeface="Aparajita" panose="02020603050405020304" pitchFamily="18" charset="0"/>
              </a:rPr>
              <a:t>與</a:t>
            </a:r>
            <a:r>
              <a:rPr lang="en-US" altLang="zh-TW" sz="5400" b="1" dirty="0">
                <a:solidFill>
                  <a:srgbClr val="105370"/>
                </a:solidFill>
                <a:latin typeface="+mj-lt"/>
                <a:cs typeface="Aparajita" panose="02020603050405020304" pitchFamily="18" charset="0"/>
              </a:rPr>
              <a:t>Bootstrap </a:t>
            </a:r>
            <a:r>
              <a:rPr lang="zh-TW" altLang="en-US" sz="5400" b="1" dirty="0">
                <a:solidFill>
                  <a:srgbClr val="105370"/>
                </a:solidFill>
                <a:latin typeface="+mj-lt"/>
                <a:cs typeface="Aparajita" panose="02020603050405020304" pitchFamily="18" charset="0"/>
              </a:rPr>
              <a:t>網頁框架</a:t>
            </a:r>
            <a:endParaRPr lang="en-US" sz="5400" b="1" dirty="0">
              <a:solidFill>
                <a:srgbClr val="105370"/>
              </a:solidFill>
              <a:latin typeface="+mj-lt"/>
              <a:cs typeface="Aparajita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25712-4E09-4E17-A83F-9FE2064F6388}"/>
              </a:ext>
            </a:extLst>
          </p:cNvPr>
          <p:cNvSpPr/>
          <p:nvPr/>
        </p:nvSpPr>
        <p:spPr>
          <a:xfrm>
            <a:off x="3486950" y="4727763"/>
            <a:ext cx="5218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國立成功大學工業資訊管理學系   </a:t>
            </a:r>
            <a:r>
              <a:rPr lang="zh-TW" altLang="en-US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侯建任 助理教授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FEAF33-2F2B-42CC-8167-E8294F6A9BC6}"/>
              </a:ext>
            </a:extLst>
          </p:cNvPr>
          <p:cNvSpPr/>
          <p:nvPr/>
        </p:nvSpPr>
        <p:spPr>
          <a:xfrm>
            <a:off x="2926698" y="1246316"/>
            <a:ext cx="6338600" cy="624976"/>
          </a:xfrm>
          <a:prstGeom prst="rect">
            <a:avLst/>
          </a:prstGeom>
          <a:solidFill>
            <a:srgbClr val="105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+mn-ea"/>
              </a:rPr>
              <a:t>網頁程式開發</a:t>
            </a:r>
          </a:p>
        </p:txBody>
      </p:sp>
      <p:sp>
        <p:nvSpPr>
          <p:cNvPr id="21" name="矩形: 圆角 7">
            <a:extLst>
              <a:ext uri="{FF2B5EF4-FFF2-40B4-BE49-F238E27FC236}">
                <a16:creationId xmlns:a16="http://schemas.microsoft.com/office/drawing/2014/main" id="{3C4BA2B1-1556-4B01-909E-51AA103DE6AD}"/>
              </a:ext>
            </a:extLst>
          </p:cNvPr>
          <p:cNvSpPr/>
          <p:nvPr/>
        </p:nvSpPr>
        <p:spPr>
          <a:xfrm>
            <a:off x="1163336" y="4245373"/>
            <a:ext cx="1890966" cy="1046535"/>
          </a:xfrm>
          <a:prstGeom prst="roundRect">
            <a:avLst>
              <a:gd name="adj" fmla="val 1106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tx2"/>
                </a:solidFill>
              </a:rPr>
              <a:t>CHAPTER</a:t>
            </a:r>
            <a:r>
              <a:rPr lang="zh-TW" altLang="en-US" sz="3200" dirty="0">
                <a:solidFill>
                  <a:schemeClr val="tx2"/>
                </a:solidFill>
              </a:rPr>
              <a:t> </a:t>
            </a:r>
            <a:r>
              <a:rPr lang="en-US" altLang="zh-TW" sz="3200" dirty="0">
                <a:solidFill>
                  <a:schemeClr val="tx2"/>
                </a:solidFill>
              </a:rPr>
              <a:t>THIRTEEN</a:t>
            </a:r>
            <a:endParaRPr lang="zh-CN" altLang="en-US" sz="3200" dirty="0">
              <a:solidFill>
                <a:schemeClr val="tx2"/>
              </a:solidFill>
            </a:endParaRPr>
          </a:p>
        </p:txBody>
      </p:sp>
      <p:pic>
        <p:nvPicPr>
          <p:cNvPr id="17" name="Graphic 106" descr="Mouse">
            <a:extLst>
              <a:ext uri="{FF2B5EF4-FFF2-40B4-BE49-F238E27FC236}">
                <a16:creationId xmlns:a16="http://schemas.microsoft.com/office/drawing/2014/main" id="{E0E8EB9C-62D9-41E4-B721-2AEB3AE23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23285">
            <a:off x="9562317" y="4071599"/>
            <a:ext cx="1516535" cy="151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9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>
            <a:extLst>
              <a:ext uri="{FF2B5EF4-FFF2-40B4-BE49-F238E27FC236}">
                <a16:creationId xmlns:a16="http://schemas.microsoft.com/office/drawing/2014/main" id="{8E48C476-D85B-41B8-976C-DCEE77DAFA2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在電腦上測試手機瀏覽網頁的效果</a:t>
            </a:r>
            <a:endParaRPr lang="zh-TW" altLang="en-US" sz="4400"/>
          </a:p>
        </p:txBody>
      </p:sp>
      <p:sp>
        <p:nvSpPr>
          <p:cNvPr id="12291" name="內容版面配置區 2">
            <a:extLst>
              <a:ext uri="{FF2B5EF4-FFF2-40B4-BE49-F238E27FC236}">
                <a16:creationId xmlns:a16="http://schemas.microsoft.com/office/drawing/2014/main" id="{A4345A0A-F58E-4908-9975-374E111C6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使用瀏覽器中的開發人員工具</a:t>
            </a:r>
          </a:p>
        </p:txBody>
      </p:sp>
      <p:pic>
        <p:nvPicPr>
          <p:cNvPr id="12292" name="Picture 5">
            <a:extLst>
              <a:ext uri="{FF2B5EF4-FFF2-40B4-BE49-F238E27FC236}">
                <a16:creationId xmlns:a16="http://schemas.microsoft.com/office/drawing/2014/main" id="{A63DC5BB-AAC3-478B-B6F8-B785E4810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215" y="2064856"/>
            <a:ext cx="5913436" cy="4323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7D3D799-A81A-4B16-BCE5-0E134667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>
            <a:extLst>
              <a:ext uri="{FF2B5EF4-FFF2-40B4-BE49-F238E27FC236}">
                <a16:creationId xmlns:a16="http://schemas.microsoft.com/office/drawing/2014/main" id="{3B8E4677-C293-4FC4-81D9-CFBCE3EBB21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在電腦上測試手機瀏覽網頁的效果</a:t>
            </a:r>
            <a:endParaRPr lang="zh-TW" altLang="en-US" sz="4400"/>
          </a:p>
        </p:txBody>
      </p:sp>
      <p:sp>
        <p:nvSpPr>
          <p:cNvPr id="13315" name="內容版面配置區 2">
            <a:extLst>
              <a:ext uri="{FF2B5EF4-FFF2-40B4-BE49-F238E27FC236}">
                <a16:creationId xmlns:a16="http://schemas.microsoft.com/office/drawing/2014/main" id="{C38532CA-FB01-4272-8B5D-7A9254093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使用瀏覽器中的開發人員工具</a:t>
            </a:r>
          </a:p>
        </p:txBody>
      </p:sp>
      <p:pic>
        <p:nvPicPr>
          <p:cNvPr id="13316" name="Picture 5">
            <a:extLst>
              <a:ext uri="{FF2B5EF4-FFF2-40B4-BE49-F238E27FC236}">
                <a16:creationId xmlns:a16="http://schemas.microsoft.com/office/drawing/2014/main" id="{061582AE-F201-4807-9BDB-D62F5C547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13" y="1778000"/>
            <a:ext cx="5492750" cy="464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DFF3329-97AF-4F19-A851-4ADA78A20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>
            <a:extLst>
              <a:ext uri="{FF2B5EF4-FFF2-40B4-BE49-F238E27FC236}">
                <a16:creationId xmlns:a16="http://schemas.microsoft.com/office/drawing/2014/main" id="{2F28EDF6-D89D-4FBD-992B-124C318B5FC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在電腦上測試手機瀏覽網頁的效果</a:t>
            </a:r>
            <a:endParaRPr lang="zh-TW" altLang="en-US" sz="4400"/>
          </a:p>
        </p:txBody>
      </p:sp>
      <p:sp>
        <p:nvSpPr>
          <p:cNvPr id="14339" name="內容版面配置區 2">
            <a:extLst>
              <a:ext uri="{FF2B5EF4-FFF2-40B4-BE49-F238E27FC236}">
                <a16:creationId xmlns:a16="http://schemas.microsoft.com/office/drawing/2014/main" id="{A21BBE4F-42C3-4727-B4E5-632F259F8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使用瀏覽器中的開發人員工具</a:t>
            </a:r>
          </a:p>
        </p:txBody>
      </p:sp>
      <p:pic>
        <p:nvPicPr>
          <p:cNvPr id="14340" name="Picture 5">
            <a:extLst>
              <a:ext uri="{FF2B5EF4-FFF2-40B4-BE49-F238E27FC236}">
                <a16:creationId xmlns:a16="http://schemas.microsoft.com/office/drawing/2014/main" id="{3F516D8C-66F7-4768-BC41-3B296428A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88" y="2180561"/>
            <a:ext cx="6792912" cy="4218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3A6C28C-8669-4694-BB49-BD48B66D8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>
            <a:extLst>
              <a:ext uri="{FF2B5EF4-FFF2-40B4-BE49-F238E27FC236}">
                <a16:creationId xmlns:a16="http://schemas.microsoft.com/office/drawing/2014/main" id="{BD4180CC-1E86-402C-86F2-6E4B4051736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Opera Mobile Emulator 工具軟體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73ACD9E-8604-43E3-A592-6C5126B58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5364" name="Picture 5">
            <a:extLst>
              <a:ext uri="{FF2B5EF4-FFF2-40B4-BE49-F238E27FC236}">
                <a16:creationId xmlns:a16="http://schemas.microsoft.com/office/drawing/2014/main" id="{FBB3233D-1C06-4486-AE5F-945C3E5BA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397001"/>
            <a:ext cx="8782050" cy="489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5A2C37-B62F-4A53-B787-437A42A1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>
            <a:extLst>
              <a:ext uri="{FF2B5EF4-FFF2-40B4-BE49-F238E27FC236}">
                <a16:creationId xmlns:a16="http://schemas.microsoft.com/office/drawing/2014/main" id="{BCCF4284-25B8-45E0-8A62-8128124AF6F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Opera Mobile Emulator 工具軟體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EF2E776-E43C-4D04-9C24-87C35111B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6388" name="Picture 5">
            <a:extLst>
              <a:ext uri="{FF2B5EF4-FFF2-40B4-BE49-F238E27FC236}">
                <a16:creationId xmlns:a16="http://schemas.microsoft.com/office/drawing/2014/main" id="{E7F6767A-6E16-4C70-86CC-309542D21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759" y="1568450"/>
            <a:ext cx="4167641" cy="486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7048BE7-2DED-41CC-AD79-0FAB5B264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>
            <a:extLst>
              <a:ext uri="{FF2B5EF4-FFF2-40B4-BE49-F238E27FC236}">
                <a16:creationId xmlns:a16="http://schemas.microsoft.com/office/drawing/2014/main" id="{E1F05E28-D7BE-499B-87CE-C731137977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在行動裝置上測試網頁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EE9DC6D-75B9-4787-8DB0-5C99D4008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7412" name="Picture 5">
            <a:extLst>
              <a:ext uri="{FF2B5EF4-FFF2-40B4-BE49-F238E27FC236}">
                <a16:creationId xmlns:a16="http://schemas.microsoft.com/office/drawing/2014/main" id="{71411932-9093-4F7F-B644-FB5C61DBF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4" y="1747839"/>
            <a:ext cx="6772275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0E400AE-1C5B-4BFA-A485-DD8C7351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>
            <a:extLst>
              <a:ext uri="{FF2B5EF4-FFF2-40B4-BE49-F238E27FC236}">
                <a16:creationId xmlns:a16="http://schemas.microsoft.com/office/drawing/2014/main" id="{E1F05E28-D7BE-499B-87CE-C731137977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在行動裝置上測試網頁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EE9DC6D-75B9-4787-8DB0-5C99D4008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/>
              <a:t>啟動</a:t>
            </a:r>
            <a:r>
              <a:rPr lang="en-US" altLang="zh-TW" dirty="0"/>
              <a:t>XAMPP</a:t>
            </a:r>
            <a:r>
              <a:rPr lang="zh-TW" altLang="en-US" dirty="0"/>
              <a:t> </a:t>
            </a:r>
            <a:r>
              <a:rPr lang="en-US" altLang="zh-TW" dirty="0"/>
              <a:t>Apache Server</a:t>
            </a:r>
          </a:p>
          <a:p>
            <a:endParaRPr lang="en-US" altLang="zh-TW" dirty="0"/>
          </a:p>
          <a:p>
            <a:r>
              <a:rPr lang="zh-TW" altLang="en-US" dirty="0"/>
              <a:t>        輸入</a:t>
            </a:r>
            <a:r>
              <a:rPr lang="en-US" altLang="zh-TW" dirty="0" err="1"/>
              <a:t>cmd</a:t>
            </a:r>
            <a:r>
              <a:rPr lang="en-US" altLang="zh-TW" dirty="0"/>
              <a:t> </a:t>
            </a:r>
            <a:r>
              <a:rPr lang="zh-TW" altLang="en-US" dirty="0"/>
              <a:t>待視窗出現後輸入</a:t>
            </a:r>
            <a:r>
              <a:rPr lang="en-US" altLang="zh-TW" dirty="0"/>
              <a:t>ipconfig</a:t>
            </a:r>
            <a:r>
              <a:rPr lang="zh-TW" altLang="en-US" dirty="0"/>
              <a:t>  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紀錄</a:t>
            </a:r>
            <a:r>
              <a:rPr lang="en-US" altLang="zh-TW" dirty="0" err="1"/>
              <a:t>ip</a:t>
            </a:r>
            <a:r>
              <a:rPr lang="en-US" altLang="zh-TW" dirty="0"/>
              <a:t> v4</a:t>
            </a:r>
            <a:r>
              <a:rPr lang="zh-TW" altLang="en-US" dirty="0"/>
              <a:t>位址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確認手機與電腦在同一個區域網路內 </a:t>
            </a:r>
            <a:r>
              <a:rPr lang="en-US" altLang="zh-TW" dirty="0"/>
              <a:t>(Ex: </a:t>
            </a:r>
            <a:r>
              <a:rPr lang="zh-TW" altLang="en-US" dirty="0"/>
              <a:t>連結到同一個</a:t>
            </a:r>
            <a:r>
              <a:rPr lang="en-US" altLang="zh-TW" dirty="0" err="1"/>
              <a:t>Wifi</a:t>
            </a:r>
            <a:r>
              <a:rPr lang="en-US" altLang="zh-TW" dirty="0"/>
              <a:t>)</a:t>
            </a:r>
          </a:p>
          <a:p>
            <a:endParaRPr lang="en-US" altLang="zh-TW" dirty="0"/>
          </a:p>
          <a:p>
            <a:r>
              <a:rPr lang="zh-TW" altLang="en-US" dirty="0"/>
              <a:t>在手機端輸入</a:t>
            </a:r>
            <a:r>
              <a:rPr lang="en-US" altLang="zh-TW" dirty="0" err="1"/>
              <a:t>ip</a:t>
            </a:r>
            <a:r>
              <a:rPr lang="en-US" altLang="zh-TW" dirty="0"/>
              <a:t> v4</a:t>
            </a:r>
            <a:r>
              <a:rPr lang="zh-TW" altLang="en-US" dirty="0"/>
              <a:t>位址 </a:t>
            </a:r>
            <a:r>
              <a:rPr lang="en-US" altLang="zh-TW" dirty="0"/>
              <a:t>(</a:t>
            </a:r>
            <a:r>
              <a:rPr lang="zh-TW" altLang="en-US" dirty="0"/>
              <a:t>記得先刪除原本的</a:t>
            </a:r>
            <a:r>
              <a:rPr lang="en-US" altLang="zh-TW" dirty="0"/>
              <a:t>index)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0E400AE-1C5B-4BFA-A485-DD8C73519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7" name="圖形 6" descr="放大鏡">
            <a:extLst>
              <a:ext uri="{FF2B5EF4-FFF2-40B4-BE49-F238E27FC236}">
                <a16:creationId xmlns:a16="http://schemas.microsoft.com/office/drawing/2014/main" id="{ED750CF8-3469-4EEF-BA4E-A49641100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3480" y="2745740"/>
            <a:ext cx="52578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46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>
            <a:extLst>
              <a:ext uri="{FF2B5EF4-FFF2-40B4-BE49-F238E27FC236}">
                <a16:creationId xmlns:a16="http://schemas.microsoft.com/office/drawing/2014/main" id="{4E192BF2-15E0-4679-90BC-90AEDA3B2DB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viewport 的設定選項與參數</a:t>
            </a:r>
            <a:endParaRPr lang="zh-TW" altLang="en-US" sz="4400"/>
          </a:p>
        </p:txBody>
      </p:sp>
      <p:sp>
        <p:nvSpPr>
          <p:cNvPr id="18435" name="內容版面配置區 2">
            <a:extLst>
              <a:ext uri="{FF2B5EF4-FFF2-40B4-BE49-F238E27FC236}">
                <a16:creationId xmlns:a16="http://schemas.microsoft.com/office/drawing/2014/main" id="{95D87C7C-D6AF-4CBB-8088-AD8DF0D4D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 dirty="0"/>
              <a:t>width</a:t>
            </a:r>
            <a:r>
              <a:rPr lang="zh-TW" altLang="en-US" dirty="0"/>
              <a:t>：表示  </a:t>
            </a:r>
            <a:r>
              <a:rPr lang="en-US" altLang="zh-TW" dirty="0"/>
              <a:t>viewport  </a:t>
            </a:r>
            <a:r>
              <a:rPr lang="zh-TW" altLang="en-US" dirty="0"/>
              <a:t>的寬度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 dirty="0"/>
              <a:t>height</a:t>
            </a:r>
            <a:r>
              <a:rPr lang="zh-TW" altLang="en-US" dirty="0"/>
              <a:t>：表示 </a:t>
            </a:r>
            <a:r>
              <a:rPr lang="en-US" altLang="zh-TW" dirty="0"/>
              <a:t>viewport </a:t>
            </a:r>
            <a:r>
              <a:rPr lang="zh-TW" altLang="en-US" dirty="0"/>
              <a:t>的高度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 dirty="0"/>
              <a:t>initial-scale</a:t>
            </a:r>
            <a:r>
              <a:rPr lang="zh-TW" altLang="en-US" dirty="0"/>
              <a:t>：顯示網頁的縮放比例可設為 </a:t>
            </a:r>
            <a:r>
              <a:rPr lang="en-US" altLang="zh-TW" dirty="0"/>
              <a:t>0</a:t>
            </a:r>
            <a:r>
              <a:rPr lang="zh-TW" altLang="en-US" dirty="0"/>
              <a:t>～</a:t>
            </a:r>
            <a:r>
              <a:rPr lang="en-US" altLang="zh-TW" dirty="0"/>
              <a:t>10.0 </a:t>
            </a:r>
            <a:r>
              <a:rPr lang="zh-TW" altLang="en-US" dirty="0"/>
              <a:t>之間的數值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 dirty="0"/>
              <a:t>maximum-scale</a:t>
            </a:r>
            <a:r>
              <a:rPr lang="zh-TW" altLang="en-US" dirty="0"/>
              <a:t>：上述的比例值是一開始顯示網頁時的比例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 dirty="0"/>
              <a:t>minimum-scale</a:t>
            </a:r>
            <a:r>
              <a:rPr lang="zh-TW" altLang="en-US" dirty="0"/>
              <a:t>：與上一項類似</a:t>
            </a:r>
            <a:r>
              <a:rPr lang="en-US" altLang="zh-TW" dirty="0"/>
              <a:t>, </a:t>
            </a:r>
            <a:r>
              <a:rPr lang="zh-TW" altLang="en-US" dirty="0"/>
              <a:t>可用此設定限制使用者最小可縮小到什麼比例。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 dirty="0"/>
              <a:t>user-scalable</a:t>
            </a:r>
            <a:r>
              <a:rPr lang="zh-TW" altLang="en-US" dirty="0"/>
              <a:t>：設定是否允許使用者縮放網頁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814C456-1E26-48BA-8008-3153AE3A2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>
            <a:extLst>
              <a:ext uri="{FF2B5EF4-FFF2-40B4-BE49-F238E27FC236}">
                <a16:creationId xmlns:a16="http://schemas.microsoft.com/office/drawing/2014/main" id="{0DE3C93F-DD6C-4338-81D2-4E5ED54EB7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viewport 的設定選項與參數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CC1D8CA-6A1A-42F1-A41B-2C909DF02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362FC43D-0024-492E-97B0-5660FEF9E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162175"/>
            <a:ext cx="66484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3CFB0EA-96F3-4C25-9996-0F64802B4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>
            <a:extLst>
              <a:ext uri="{FF2B5EF4-FFF2-40B4-BE49-F238E27FC236}">
                <a16:creationId xmlns:a16="http://schemas.microsoft.com/office/drawing/2014/main" id="{C3A39CE8-0954-4C08-BEC6-5D62234D1F4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viewport 的設定選項與參數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17BFCCF-C57B-4E6D-9143-7359083FB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484" name="Picture 5">
            <a:extLst>
              <a:ext uri="{FF2B5EF4-FFF2-40B4-BE49-F238E27FC236}">
                <a16:creationId xmlns:a16="http://schemas.microsoft.com/office/drawing/2014/main" id="{7A2CFFFB-C2CC-42CC-B44E-79C59957D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959" y="1639886"/>
            <a:ext cx="6537192" cy="4852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28EAC67-184D-4070-8EB8-8859C12B8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>
            <a:extLst>
              <a:ext uri="{FF2B5EF4-FFF2-40B4-BE49-F238E27FC236}">
                <a16:creationId xmlns:a16="http://schemas.microsoft.com/office/drawing/2014/main" id="{70AA9029-0EEF-473A-A2A1-9A49A7A011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13-1 </a:t>
            </a:r>
            <a:r>
              <a:rPr lang="en-US" altLang="en-US" sz="4400"/>
              <a:t>什麼是 RWD </a:t>
            </a:r>
            <a:br>
              <a:rPr lang="en-US" altLang="en-US" sz="4400"/>
            </a:br>
            <a:r>
              <a:rPr lang="en-US" altLang="en-US" sz="4400"/>
              <a:t>(Responsive Web Design)？</a:t>
            </a:r>
            <a:endParaRPr lang="zh-TW" altLang="en-US" sz="4400"/>
          </a:p>
        </p:txBody>
      </p:sp>
      <p:sp>
        <p:nvSpPr>
          <p:cNvPr id="4099" name="內容版面配置區 2">
            <a:extLst>
              <a:ext uri="{FF2B5EF4-FFF2-40B4-BE49-F238E27FC236}">
                <a16:creationId xmlns:a16="http://schemas.microsoft.com/office/drawing/2014/main" id="{BF50B46E-E725-4E4D-AAB5-503D2466A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行動裝置瀏覽網頁的問題</a:t>
            </a:r>
          </a:p>
        </p:txBody>
      </p:sp>
      <p:pic>
        <p:nvPicPr>
          <p:cNvPr id="4100" name="Picture 10">
            <a:extLst>
              <a:ext uri="{FF2B5EF4-FFF2-40B4-BE49-F238E27FC236}">
                <a16:creationId xmlns:a16="http://schemas.microsoft.com/office/drawing/2014/main" id="{4189E4F9-3FE2-44BD-BCA8-E5E2C36F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6" y="1778000"/>
            <a:ext cx="4752975" cy="462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F28D541-6EB6-4623-9B23-F7C66920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>
            <a:extLst>
              <a:ext uri="{FF2B5EF4-FFF2-40B4-BE49-F238E27FC236}">
                <a16:creationId xmlns:a16="http://schemas.microsoft.com/office/drawing/2014/main" id="{4A16615B-BF21-4A76-81F6-4A462255937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13-3 </a:t>
            </a:r>
            <a:r>
              <a:rPr lang="en-US" altLang="en-US" sz="4400"/>
              <a:t>CSS3 Media Query 機制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A12BBF1-5E04-42DD-B74F-21CB87276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Viewport </a:t>
            </a:r>
            <a:r>
              <a:rPr lang="zh-TW" altLang="en-US" dirty="0"/>
              <a:t>為消極作法，主要讓文字或圖片不因過小而難以閱讀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CSS3</a:t>
            </a:r>
            <a:r>
              <a:rPr lang="zh-TW" altLang="en-US" dirty="0"/>
              <a:t> </a:t>
            </a:r>
            <a:r>
              <a:rPr lang="en-US" altLang="zh-TW" dirty="0"/>
              <a:t>Media</a:t>
            </a:r>
            <a:r>
              <a:rPr lang="zh-TW" altLang="en-US" dirty="0"/>
              <a:t> </a:t>
            </a:r>
            <a:r>
              <a:rPr lang="en-US" altLang="zh-TW" dirty="0"/>
              <a:t>Query</a:t>
            </a:r>
            <a:r>
              <a:rPr lang="zh-TW" altLang="en-US" dirty="0"/>
              <a:t> 則能針對不同裝置，客製化適合的版面</a:t>
            </a:r>
          </a:p>
        </p:txBody>
      </p:sp>
      <p:pic>
        <p:nvPicPr>
          <p:cNvPr id="21508" name="Picture 5">
            <a:extLst>
              <a:ext uri="{FF2B5EF4-FFF2-40B4-BE49-F238E27FC236}">
                <a16:creationId xmlns:a16="http://schemas.microsoft.com/office/drawing/2014/main" id="{9B9BEF62-AEE1-40F3-9D59-D0953E29C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05" y="3915569"/>
            <a:ext cx="744855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FB9EBD4-971C-4291-A853-6F6EF0EA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>
            <a:extLst>
              <a:ext uri="{FF2B5EF4-FFF2-40B4-BE49-F238E27FC236}">
                <a16:creationId xmlns:a16="http://schemas.microsoft.com/office/drawing/2014/main" id="{2802B77D-550C-4BF0-A9C5-3B4F8BB477B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13-3 </a:t>
            </a:r>
            <a:r>
              <a:rPr lang="en-US" altLang="en-US" sz="4400"/>
              <a:t>CSS3 Media Query 機制</a:t>
            </a:r>
            <a:endParaRPr lang="zh-TW" altLang="en-US" sz="4400"/>
          </a:p>
        </p:txBody>
      </p:sp>
      <p:sp>
        <p:nvSpPr>
          <p:cNvPr id="22531" name="內容版面配置區 2">
            <a:extLst>
              <a:ext uri="{FF2B5EF4-FFF2-40B4-BE49-F238E27FC236}">
                <a16:creationId xmlns:a16="http://schemas.microsoft.com/office/drawing/2014/main" id="{E68CDA81-3FF4-41E6-9559-A2A6CB4CC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 dirty="0"/>
              <a:t>all</a:t>
            </a:r>
            <a:r>
              <a:rPr lang="zh-TW" altLang="en-US" dirty="0"/>
              <a:t>：表示適用於所有裝置。　（預設）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 dirty="0"/>
              <a:t>print</a:t>
            </a:r>
            <a:r>
              <a:rPr lang="zh-TW" altLang="en-US" dirty="0"/>
              <a:t>：表示適用於印表機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 dirty="0"/>
              <a:t>screen</a:t>
            </a:r>
            <a:r>
              <a:rPr lang="zh-TW" altLang="en-US" dirty="0"/>
              <a:t>：表示電腦螢幕。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 dirty="0"/>
              <a:t>(</a:t>
            </a:r>
            <a:r>
              <a:rPr lang="zh-TW" altLang="en-US" dirty="0"/>
              <a:t>媒體特徵</a:t>
            </a:r>
            <a:r>
              <a:rPr lang="en-US" altLang="zh-TW" dirty="0"/>
              <a:t>)</a:t>
            </a:r>
            <a:r>
              <a:rPr lang="zh-TW" altLang="en-US" dirty="0"/>
              <a:t>：可在括弧中列出媒體的特性</a:t>
            </a:r>
          </a:p>
        </p:txBody>
      </p:sp>
      <p:pic>
        <p:nvPicPr>
          <p:cNvPr id="22532" name="Picture 5">
            <a:extLst>
              <a:ext uri="{FF2B5EF4-FFF2-40B4-BE49-F238E27FC236}">
                <a16:creationId xmlns:a16="http://schemas.microsoft.com/office/drawing/2014/main" id="{D4A2CDCE-5555-4935-833D-FBD95228B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3933826"/>
            <a:ext cx="785812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7AA0605-D83A-4AA8-997C-B7D7D9BC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>
            <a:extLst>
              <a:ext uri="{FF2B5EF4-FFF2-40B4-BE49-F238E27FC236}">
                <a16:creationId xmlns:a16="http://schemas.microsoft.com/office/drawing/2014/main" id="{E84C3D4B-C5D4-4DF8-A02A-F243CECAB2B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13-3 </a:t>
            </a:r>
            <a:r>
              <a:rPr lang="en-US" altLang="en-US" sz="4400"/>
              <a:t>CSS3 Media Query 機制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3793E7-F5D8-4116-B1A9-9E988A154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23556" name="Group 7">
            <a:extLst>
              <a:ext uri="{FF2B5EF4-FFF2-40B4-BE49-F238E27FC236}">
                <a16:creationId xmlns:a16="http://schemas.microsoft.com/office/drawing/2014/main" id="{187CB5EB-035F-45A7-A6FC-C27604CA7248}"/>
              </a:ext>
            </a:extLst>
          </p:cNvPr>
          <p:cNvGrpSpPr>
            <a:grpSpLocks/>
          </p:cNvGrpSpPr>
          <p:nvPr/>
        </p:nvGrpSpPr>
        <p:grpSpPr bwMode="auto">
          <a:xfrm>
            <a:off x="2351089" y="2100264"/>
            <a:ext cx="7488237" cy="3711575"/>
            <a:chOff x="521" y="1323"/>
            <a:chExt cx="4717" cy="2338"/>
          </a:xfrm>
        </p:grpSpPr>
        <p:pic>
          <p:nvPicPr>
            <p:cNvPr id="23557" name="Picture 5">
              <a:extLst>
                <a:ext uri="{FF2B5EF4-FFF2-40B4-BE49-F238E27FC236}">
                  <a16:creationId xmlns:a16="http://schemas.microsoft.com/office/drawing/2014/main" id="{A3EFB2B3-8BBF-4C86-BACD-D1B8EA2D5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" y="1323"/>
              <a:ext cx="4716" cy="16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558" name="Picture 6">
              <a:extLst>
                <a:ext uri="{FF2B5EF4-FFF2-40B4-BE49-F238E27FC236}">
                  <a16:creationId xmlns:a16="http://schemas.microsoft.com/office/drawing/2014/main" id="{96E2F4CE-8EFE-4821-A35A-BD0CD7AA8D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3067"/>
              <a:ext cx="4716" cy="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359973-BDC3-4400-A445-658C770D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>
            <a:extLst>
              <a:ext uri="{FF2B5EF4-FFF2-40B4-BE49-F238E27FC236}">
                <a16:creationId xmlns:a16="http://schemas.microsoft.com/office/drawing/2014/main" id="{AF2212FF-9205-413D-978B-F37EA51E5C6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13-3 </a:t>
            </a:r>
            <a:r>
              <a:rPr lang="en-US" altLang="en-US" sz="4400"/>
              <a:t>CSS3 Media Query 機制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242F253-8669-45B2-85B1-98A452D64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4580" name="Picture 7">
            <a:extLst>
              <a:ext uri="{FF2B5EF4-FFF2-40B4-BE49-F238E27FC236}">
                <a16:creationId xmlns:a16="http://schemas.microsoft.com/office/drawing/2014/main" id="{645F8724-D47C-4699-9FFA-5809B10EE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994" y="1495406"/>
            <a:ext cx="6330156" cy="491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75195B6-F31A-452F-B97D-16963C14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>
            <a:extLst>
              <a:ext uri="{FF2B5EF4-FFF2-40B4-BE49-F238E27FC236}">
                <a16:creationId xmlns:a16="http://schemas.microsoft.com/office/drawing/2014/main" id="{5FBF9CAD-FA61-459B-B1D7-6D0D539D73B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13-3 </a:t>
            </a:r>
            <a:r>
              <a:rPr lang="en-US" altLang="en-US" sz="4400"/>
              <a:t>CSS3 Media Query 機制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ACA1063-692C-4D73-B007-1E83DA011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5604" name="Picture 5">
            <a:extLst>
              <a:ext uri="{FF2B5EF4-FFF2-40B4-BE49-F238E27FC236}">
                <a16:creationId xmlns:a16="http://schemas.microsoft.com/office/drawing/2014/main" id="{B4AC40DF-FEA0-4B04-9FE9-677906C4F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1484314"/>
            <a:ext cx="8067675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02DEC91-99A0-47E8-8F8E-5543283BF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>
            <a:extLst>
              <a:ext uri="{FF2B5EF4-FFF2-40B4-BE49-F238E27FC236}">
                <a16:creationId xmlns:a16="http://schemas.microsoft.com/office/drawing/2014/main" id="{D42319AD-496A-48F2-ACD1-61DA5160BCE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13-3 </a:t>
            </a:r>
            <a:r>
              <a:rPr lang="en-US" altLang="en-US" sz="4400"/>
              <a:t>CSS3 Media Query 機制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CCCFD88-4A1E-4AE3-90FD-E11714F07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6628" name="Picture 6">
            <a:extLst>
              <a:ext uri="{FF2B5EF4-FFF2-40B4-BE49-F238E27FC236}">
                <a16:creationId xmlns:a16="http://schemas.microsoft.com/office/drawing/2014/main" id="{605E5851-AC5C-4481-8CA6-47B840A0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688" y="1462088"/>
            <a:ext cx="4290623" cy="4860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E93A5F6-106E-4FA4-AE50-EA893A5FC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>
            <a:extLst>
              <a:ext uri="{FF2B5EF4-FFF2-40B4-BE49-F238E27FC236}">
                <a16:creationId xmlns:a16="http://schemas.microsoft.com/office/drawing/2014/main" id="{D2F96937-ED7B-4255-BC31-DD2EE06CDC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13-3 </a:t>
            </a:r>
            <a:r>
              <a:rPr lang="en-US" altLang="en-US" sz="4400"/>
              <a:t>CSS3 Media Query 機制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1C725CC-2A15-4940-AC96-7563B2EAD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7652" name="Picture 5">
            <a:extLst>
              <a:ext uri="{FF2B5EF4-FFF2-40B4-BE49-F238E27FC236}">
                <a16:creationId xmlns:a16="http://schemas.microsoft.com/office/drawing/2014/main" id="{62B4B0C6-F9EA-4950-9556-1D1B890CC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63" y="1417639"/>
            <a:ext cx="2476500" cy="527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AA12C92-4A6C-40E0-9F10-52AE87C05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>
            <a:extLst>
              <a:ext uri="{FF2B5EF4-FFF2-40B4-BE49-F238E27FC236}">
                <a16:creationId xmlns:a16="http://schemas.microsoft.com/office/drawing/2014/main" id="{2CB32642-F6B8-4095-82F1-92C696CF724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13-3 </a:t>
            </a:r>
            <a:r>
              <a:rPr lang="en-US" altLang="en-US" sz="4400"/>
              <a:t>CSS3 Media Query 機制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60F0A45-FDF0-4ED8-8569-9888F5050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8676" name="Picture 5">
            <a:extLst>
              <a:ext uri="{FF2B5EF4-FFF2-40B4-BE49-F238E27FC236}">
                <a16:creationId xmlns:a16="http://schemas.microsoft.com/office/drawing/2014/main" id="{732D6B76-1D12-4440-881B-1EEF96675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14" y="1628776"/>
            <a:ext cx="450532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020D62C-05AE-4916-ABE9-78583BC7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>
            <a:extLst>
              <a:ext uri="{FF2B5EF4-FFF2-40B4-BE49-F238E27FC236}">
                <a16:creationId xmlns:a16="http://schemas.microsoft.com/office/drawing/2014/main" id="{9978A838-FE91-47EF-8607-D0ABDF43AD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13-3 </a:t>
            </a:r>
            <a:r>
              <a:rPr lang="en-US" altLang="en-US" sz="4400"/>
              <a:t>CSS3 Media Query 機制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DCD4EAF-B87E-4AF3-91B9-E0E6E80F2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9700" name="Picture 5">
            <a:extLst>
              <a:ext uri="{FF2B5EF4-FFF2-40B4-BE49-F238E27FC236}">
                <a16:creationId xmlns:a16="http://schemas.microsoft.com/office/drawing/2014/main" id="{F63A7F04-FC95-4FF4-A8B2-FCF6FFF43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2124075"/>
            <a:ext cx="758190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E26F49F-FE68-4A4A-BC87-CA266E818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 1">
            <a:extLst>
              <a:ext uri="{FF2B5EF4-FFF2-40B4-BE49-F238E27FC236}">
                <a16:creationId xmlns:a16="http://schemas.microsoft.com/office/drawing/2014/main" id="{59F0E88C-E4EE-46CC-8E6B-031DD48A7A8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dirty="0"/>
              <a:t>13-4 </a:t>
            </a:r>
            <a:r>
              <a:rPr lang="en-US" altLang="en-US" sz="4400" dirty="0" err="1"/>
              <a:t>使用</a:t>
            </a:r>
            <a:r>
              <a:rPr lang="en-US" altLang="en-US" sz="4400" dirty="0"/>
              <a:t> Bootstrap  </a:t>
            </a:r>
            <a:r>
              <a:rPr lang="en-US" altLang="en-US" sz="4400" dirty="0" err="1"/>
              <a:t>自動調整網頁版面</a:t>
            </a:r>
            <a:endParaRPr lang="zh-TW" altLang="en-US" sz="4400" dirty="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76B16BE-6BE2-44C6-B5C6-501EFEDD4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24" name="Picture 6">
            <a:extLst>
              <a:ext uri="{FF2B5EF4-FFF2-40B4-BE49-F238E27FC236}">
                <a16:creationId xmlns:a16="http://schemas.microsoft.com/office/drawing/2014/main" id="{D7FEF126-F9D4-4835-A121-82B8315D0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6" y="1449388"/>
            <a:ext cx="5184775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4029932-AF20-4572-A332-05A22995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>
            <a:extLst>
              <a:ext uri="{FF2B5EF4-FFF2-40B4-BE49-F238E27FC236}">
                <a16:creationId xmlns:a16="http://schemas.microsoft.com/office/drawing/2014/main" id="{5FE70F9C-18EB-4619-81CB-8E736302011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13-1 </a:t>
            </a:r>
            <a:r>
              <a:rPr lang="en-US" altLang="en-US" sz="4400"/>
              <a:t>什麼是 RWD </a:t>
            </a:r>
            <a:br>
              <a:rPr lang="en-US" altLang="en-US" sz="4400"/>
            </a:br>
            <a:r>
              <a:rPr lang="en-US" altLang="en-US" sz="4400"/>
              <a:t>(Responsive Web Design)？</a:t>
            </a:r>
            <a:endParaRPr lang="zh-TW" altLang="en-US" sz="4400"/>
          </a:p>
        </p:txBody>
      </p:sp>
      <p:sp>
        <p:nvSpPr>
          <p:cNvPr id="5123" name="內容版面配置區 2">
            <a:extLst>
              <a:ext uri="{FF2B5EF4-FFF2-40B4-BE49-F238E27FC236}">
                <a16:creationId xmlns:a16="http://schemas.microsoft.com/office/drawing/2014/main" id="{C7A5ADB3-E652-4C08-91ED-019018B6F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行動裝置瀏覽網頁的問題</a:t>
            </a:r>
          </a:p>
        </p:txBody>
      </p:sp>
      <p:pic>
        <p:nvPicPr>
          <p:cNvPr id="5124" name="Picture 5">
            <a:extLst>
              <a:ext uri="{FF2B5EF4-FFF2-40B4-BE49-F238E27FC236}">
                <a16:creationId xmlns:a16="http://schemas.microsoft.com/office/drawing/2014/main" id="{A3BD8149-2AB0-4814-924F-F51512736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350" y="2322875"/>
            <a:ext cx="8402639" cy="41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B14B01-3090-4008-90F8-AF34351E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861B7B1C-6FFF-41E3-975D-9A7244EE434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dirty="0"/>
              <a:t>13-4 </a:t>
            </a:r>
            <a:r>
              <a:rPr lang="en-US" altLang="en-US" sz="4400" dirty="0" err="1"/>
              <a:t>使用</a:t>
            </a:r>
            <a:r>
              <a:rPr lang="en-US" altLang="en-US" sz="4400" dirty="0"/>
              <a:t> Bootstrap  </a:t>
            </a:r>
            <a:r>
              <a:rPr lang="en-US" altLang="en-US" sz="4400" dirty="0" err="1"/>
              <a:t>自動調整網頁版面</a:t>
            </a:r>
            <a:endParaRPr lang="zh-TW" altLang="en-US" sz="4400" dirty="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D7149B2-90A0-4602-B47D-2CE7EA7C0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1748" name="Picture 5">
            <a:extLst>
              <a:ext uri="{FF2B5EF4-FFF2-40B4-BE49-F238E27FC236}">
                <a16:creationId xmlns:a16="http://schemas.microsoft.com/office/drawing/2014/main" id="{B40DB564-B02E-4C96-AADB-6604CCC86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1" y="1484314"/>
            <a:ext cx="5616575" cy="522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6A18348-00CE-418A-9464-002CA933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>
            <a:extLst>
              <a:ext uri="{FF2B5EF4-FFF2-40B4-BE49-F238E27FC236}">
                <a16:creationId xmlns:a16="http://schemas.microsoft.com/office/drawing/2014/main" id="{6E82F039-DC6A-4D05-97A9-1DA55E58F5B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Bootstrap 的基本工作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CD3745D-A3A3-4632-905A-E4A82123A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32772" name="Group 8">
            <a:extLst>
              <a:ext uri="{FF2B5EF4-FFF2-40B4-BE49-F238E27FC236}">
                <a16:creationId xmlns:a16="http://schemas.microsoft.com/office/drawing/2014/main" id="{D6EA4B3D-715C-4131-A3CD-4DA4F375BBB0}"/>
              </a:ext>
            </a:extLst>
          </p:cNvPr>
          <p:cNvGrpSpPr>
            <a:grpSpLocks/>
          </p:cNvGrpSpPr>
          <p:nvPr/>
        </p:nvGrpSpPr>
        <p:grpSpPr bwMode="auto">
          <a:xfrm>
            <a:off x="1595437" y="1778000"/>
            <a:ext cx="9001125" cy="3024187"/>
            <a:chOff x="45" y="981"/>
            <a:chExt cx="5670" cy="1905"/>
          </a:xfrm>
        </p:grpSpPr>
        <p:pic>
          <p:nvPicPr>
            <p:cNvPr id="32773" name="Picture 5">
              <a:extLst>
                <a:ext uri="{FF2B5EF4-FFF2-40B4-BE49-F238E27FC236}">
                  <a16:creationId xmlns:a16="http://schemas.microsoft.com/office/drawing/2014/main" id="{F74A5B28-4CB0-44F4-81C5-101F5D25AA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981"/>
              <a:ext cx="5388" cy="1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774" name="Picture 7">
              <a:extLst>
                <a:ext uri="{FF2B5EF4-FFF2-40B4-BE49-F238E27FC236}">
                  <a16:creationId xmlns:a16="http://schemas.microsoft.com/office/drawing/2014/main" id="{B8B8C110-BA5E-4D86-92D4-04E81D8E4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" y="2238"/>
              <a:ext cx="5670" cy="6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00EEE26-1DDB-40B3-9F6A-70BE210A6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1">
            <a:extLst>
              <a:ext uri="{FF2B5EF4-FFF2-40B4-BE49-F238E27FC236}">
                <a16:creationId xmlns:a16="http://schemas.microsoft.com/office/drawing/2014/main" id="{40F3C2D5-ECCE-45FC-B8E3-FB849623238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認識 Bootstrap 的格狀版面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11E3F00-BADE-4304-BF8E-1D9F09C81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3796" name="Picture 7">
            <a:extLst>
              <a:ext uri="{FF2B5EF4-FFF2-40B4-BE49-F238E27FC236}">
                <a16:creationId xmlns:a16="http://schemas.microsoft.com/office/drawing/2014/main" id="{435B9FE9-AFC4-43C2-8828-EB028C9B7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64" y="2586039"/>
            <a:ext cx="5553075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4266AC2-101C-4F8C-8027-A84820711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>
            <a:extLst>
              <a:ext uri="{FF2B5EF4-FFF2-40B4-BE49-F238E27FC236}">
                <a16:creationId xmlns:a16="http://schemas.microsoft.com/office/drawing/2014/main" id="{173F45E5-CD9C-4DAD-9105-4EDE18262C8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認識 Bootstrap 的格狀版面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E605FCF-44D8-4B85-9FE6-70EF77F60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4820" name="Picture 5">
            <a:extLst>
              <a:ext uri="{FF2B5EF4-FFF2-40B4-BE49-F238E27FC236}">
                <a16:creationId xmlns:a16="http://schemas.microsoft.com/office/drawing/2014/main" id="{76C1FD39-2679-4F5B-88F9-D381CAB1F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4" y="1731964"/>
            <a:ext cx="7572375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4EF548D-C3CD-4093-8E55-A5DBFE7D8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標題 1">
            <a:extLst>
              <a:ext uri="{FF2B5EF4-FFF2-40B4-BE49-F238E27FC236}">
                <a16:creationId xmlns:a16="http://schemas.microsoft.com/office/drawing/2014/main" id="{3770516A-5C9E-4876-BC30-FA3CB2F921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認識 Bootstrap 的格狀版面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1936FC1-058C-4CD9-9045-CB36E7A05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5844" name="Picture 5">
            <a:extLst>
              <a:ext uri="{FF2B5EF4-FFF2-40B4-BE49-F238E27FC236}">
                <a16:creationId xmlns:a16="http://schemas.microsoft.com/office/drawing/2014/main" id="{741C10FF-D899-485F-A90F-E98B16BB7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864" y="2562225"/>
            <a:ext cx="677227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C79B59A-6E60-437B-B655-E62876CB1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1">
            <a:extLst>
              <a:ext uri="{FF2B5EF4-FFF2-40B4-BE49-F238E27FC236}">
                <a16:creationId xmlns:a16="http://schemas.microsoft.com/office/drawing/2014/main" id="{4E8F0A08-80AA-4C0B-A186-140E96D39A3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認識 Bootstrap 的格狀版面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08FF755-DA56-4FD2-827A-573DD0CF1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6868" name="Picture 5">
            <a:extLst>
              <a:ext uri="{FF2B5EF4-FFF2-40B4-BE49-F238E27FC236}">
                <a16:creationId xmlns:a16="http://schemas.microsoft.com/office/drawing/2014/main" id="{86E0639B-164C-4C97-AC16-CC8AB4BD4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2352675"/>
            <a:ext cx="8748712" cy="225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52B64E-2779-40D2-9D19-DA2C9CBC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標題 1">
            <a:extLst>
              <a:ext uri="{FF2B5EF4-FFF2-40B4-BE49-F238E27FC236}">
                <a16:creationId xmlns:a16="http://schemas.microsoft.com/office/drawing/2014/main" id="{67748FC4-0F8F-4C6D-AAAF-5CEB3F686A6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認識 Bootstrap 的格狀版面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EECB4D5-421B-469D-A313-1969275A1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7892" name="Picture 5">
            <a:extLst>
              <a:ext uri="{FF2B5EF4-FFF2-40B4-BE49-F238E27FC236}">
                <a16:creationId xmlns:a16="http://schemas.microsoft.com/office/drawing/2014/main" id="{E1B5E315-BFAA-477E-8373-7EBEB499E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9" y="1943100"/>
            <a:ext cx="770572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2D6B6C2-5B7A-4B28-B742-E8F1A423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 1">
            <a:extLst>
              <a:ext uri="{FF2B5EF4-FFF2-40B4-BE49-F238E27FC236}">
                <a16:creationId xmlns:a16="http://schemas.microsoft.com/office/drawing/2014/main" id="{51B9A782-8260-4225-9308-FAA3FB8D59B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 dirty="0" err="1"/>
              <a:t>認識</a:t>
            </a:r>
            <a:r>
              <a:rPr lang="en-US" altLang="en-US" sz="4400" dirty="0"/>
              <a:t> Bootstrap </a:t>
            </a:r>
            <a:r>
              <a:rPr lang="en-US" altLang="en-US" sz="4400" dirty="0" err="1"/>
              <a:t>的格狀版面</a:t>
            </a:r>
            <a:r>
              <a:rPr lang="en-US" altLang="en-US" sz="4400" dirty="0"/>
              <a:t>-</a:t>
            </a:r>
            <a:r>
              <a:rPr lang="zh-TW" altLang="en-US" sz="4400"/>
              <a:t>容器</a:t>
            </a:r>
            <a:r>
              <a:rPr lang="en-US" altLang="zh-TW" sz="4400" dirty="0"/>
              <a:t>div</a:t>
            </a:r>
            <a:endParaRPr lang="zh-TW" altLang="en-US" sz="4400" dirty="0"/>
          </a:p>
        </p:txBody>
      </p:sp>
      <p:sp>
        <p:nvSpPr>
          <p:cNvPr id="38915" name="內容版面配置區 2">
            <a:extLst>
              <a:ext uri="{FF2B5EF4-FFF2-40B4-BE49-F238E27FC236}">
                <a16:creationId xmlns:a16="http://schemas.microsoft.com/office/drawing/2014/main" id="{A919C394-3CAE-4273-A5B9-17281E951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container</a:t>
            </a:r>
            <a:r>
              <a:rPr lang="zh-TW" altLang="en-US"/>
              <a:t>：採用固定版面寬度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container-fluid</a:t>
            </a:r>
            <a:r>
              <a:rPr lang="zh-TW" altLang="en-US"/>
              <a:t>：以畫面寬為容器寬度的流動性版面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row</a:t>
            </a:r>
            <a:r>
              <a:rPr lang="zh-TW" altLang="en-US"/>
              <a:t>：代表橫列的第  </a:t>
            </a:r>
            <a:r>
              <a:rPr lang="en-US" altLang="zh-TW"/>
              <a:t>2  </a:t>
            </a:r>
            <a:r>
              <a:rPr lang="zh-TW" altLang="en-US"/>
              <a:t>層容器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191653-158D-4DBB-9277-EB9B633A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 1">
            <a:extLst>
              <a:ext uri="{FF2B5EF4-FFF2-40B4-BE49-F238E27FC236}">
                <a16:creationId xmlns:a16="http://schemas.microsoft.com/office/drawing/2014/main" id="{9E9EB2F5-2BCB-44F9-B0F1-4CF84FCE9ED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認識 Bootstrap 的格狀版面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6FE080B-8A7F-4044-957B-79436A84F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9940" name="Picture 4">
            <a:extLst>
              <a:ext uri="{FF2B5EF4-FFF2-40B4-BE49-F238E27FC236}">
                <a16:creationId xmlns:a16="http://schemas.microsoft.com/office/drawing/2014/main" id="{0C93C7A7-B866-4663-97FB-E0DC3FB47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9" y="2447925"/>
            <a:ext cx="846772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5F23457-AA96-4CE3-8FB3-ED2C27B4E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 1">
            <a:extLst>
              <a:ext uri="{FF2B5EF4-FFF2-40B4-BE49-F238E27FC236}">
                <a16:creationId xmlns:a16="http://schemas.microsoft.com/office/drawing/2014/main" id="{06E2C0FF-4463-4BA8-922F-C4D1AD48058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認識 Bootstrap 的格狀版面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496B589-29FF-4084-8946-33A35F973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64" name="Picture 5">
            <a:extLst>
              <a:ext uri="{FF2B5EF4-FFF2-40B4-BE49-F238E27FC236}">
                <a16:creationId xmlns:a16="http://schemas.microsoft.com/office/drawing/2014/main" id="{52A86DB0-7BBC-4554-9B15-8168CF9E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2117725"/>
            <a:ext cx="8785225" cy="270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F9974A3-60B0-4D39-8A95-B935A7BA6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>
            <a:extLst>
              <a:ext uri="{FF2B5EF4-FFF2-40B4-BE49-F238E27FC236}">
                <a16:creationId xmlns:a16="http://schemas.microsoft.com/office/drawing/2014/main" id="{89B05138-E8A4-4C50-9D66-F424BBA7673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13-1 </a:t>
            </a:r>
            <a:r>
              <a:rPr lang="en-US" altLang="en-US" sz="4400"/>
              <a:t>什麼是 RWD </a:t>
            </a:r>
            <a:br>
              <a:rPr lang="en-US" altLang="en-US" sz="4400"/>
            </a:br>
            <a:r>
              <a:rPr lang="en-US" altLang="en-US" sz="4400"/>
              <a:t>(Responsive Web Design)？</a:t>
            </a:r>
            <a:endParaRPr lang="zh-TW" altLang="en-US" sz="4400"/>
          </a:p>
        </p:txBody>
      </p:sp>
      <p:sp>
        <p:nvSpPr>
          <p:cNvPr id="6147" name="內容版面配置區 2">
            <a:extLst>
              <a:ext uri="{FF2B5EF4-FFF2-40B4-BE49-F238E27FC236}">
                <a16:creationId xmlns:a16="http://schemas.microsoft.com/office/drawing/2014/main" id="{D4FAC2CB-70BC-4EC6-9EE2-3F8AF47CE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行動裝置瀏覽網頁的問題</a:t>
            </a:r>
          </a:p>
        </p:txBody>
      </p:sp>
      <p:pic>
        <p:nvPicPr>
          <p:cNvPr id="6148" name="Picture 5">
            <a:extLst>
              <a:ext uri="{FF2B5EF4-FFF2-40B4-BE49-F238E27FC236}">
                <a16:creationId xmlns:a16="http://schemas.microsoft.com/office/drawing/2014/main" id="{2E68970D-B422-40D5-839A-08D83988C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5" y="1778000"/>
            <a:ext cx="6489700" cy="467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830DC07-D460-45EE-BB63-3DA937042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1">
            <a:extLst>
              <a:ext uri="{FF2B5EF4-FFF2-40B4-BE49-F238E27FC236}">
                <a16:creationId xmlns:a16="http://schemas.microsoft.com/office/drawing/2014/main" id="{F75C2D1A-0355-4495-A8C9-72B916F3B8C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認識 Bootstrap 的格狀版面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D361E99-93A1-4422-B71E-28E3EC69A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988" name="Picture 5">
            <a:extLst>
              <a:ext uri="{FF2B5EF4-FFF2-40B4-BE49-F238E27FC236}">
                <a16:creationId xmlns:a16="http://schemas.microsoft.com/office/drawing/2014/main" id="{401E463D-C198-4EA3-90D3-8A57AD8C9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44" y="1503962"/>
            <a:ext cx="8088312" cy="4899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02197F-88D1-4E4D-B658-C42E3B4A0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1">
            <a:extLst>
              <a:ext uri="{FF2B5EF4-FFF2-40B4-BE49-F238E27FC236}">
                <a16:creationId xmlns:a16="http://schemas.microsoft.com/office/drawing/2014/main" id="{96BD8757-101F-41D4-A296-BED4FBCECDA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認識 Bootstrap 的格狀版面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E0D9D5D-762B-4127-81F1-B8813ABDB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3012" name="Picture 5">
            <a:extLst>
              <a:ext uri="{FF2B5EF4-FFF2-40B4-BE49-F238E27FC236}">
                <a16:creationId xmlns:a16="http://schemas.microsoft.com/office/drawing/2014/main" id="{64E8E62A-36A1-4125-BEB7-7DB01C103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1852614"/>
            <a:ext cx="796290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5DAAC1C-AA50-4977-B9C4-7D1CA5CC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 1">
            <a:extLst>
              <a:ext uri="{FF2B5EF4-FFF2-40B4-BE49-F238E27FC236}">
                <a16:creationId xmlns:a16="http://schemas.microsoft.com/office/drawing/2014/main" id="{CE1C4D54-96B1-4487-9CA2-CF7838BA6BF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認識 Bootstrap 的格狀版面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6448CFA-C5F4-47C5-B61D-A0DE8A520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4036" name="Picture 5">
            <a:extLst>
              <a:ext uri="{FF2B5EF4-FFF2-40B4-BE49-F238E27FC236}">
                <a16:creationId xmlns:a16="http://schemas.microsoft.com/office/drawing/2014/main" id="{A9A3A124-A6F3-458C-B433-FE44A2AA8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989138"/>
            <a:ext cx="8713788" cy="3751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C7642EE-E520-4C6C-935C-0044C9E7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標題 1">
            <a:extLst>
              <a:ext uri="{FF2B5EF4-FFF2-40B4-BE49-F238E27FC236}">
                <a16:creationId xmlns:a16="http://schemas.microsoft.com/office/drawing/2014/main" id="{755B13D5-61C9-4B94-A195-DF79227A88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認識 Bootstrap 的格狀版面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5210339-252D-43DD-9E12-634F2B54F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5060" name="Picture 5">
            <a:extLst>
              <a:ext uri="{FF2B5EF4-FFF2-40B4-BE49-F238E27FC236}">
                <a16:creationId xmlns:a16="http://schemas.microsoft.com/office/drawing/2014/main" id="{13516966-A639-4CB8-A44A-977B7F6F3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9" y="1701800"/>
            <a:ext cx="8963025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1C5569D-EF23-4CB2-A87A-8A7459FB7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標題 1">
            <a:extLst>
              <a:ext uri="{FF2B5EF4-FFF2-40B4-BE49-F238E27FC236}">
                <a16:creationId xmlns:a16="http://schemas.microsoft.com/office/drawing/2014/main" id="{840E4E38-5501-4D16-BCA9-138873FEBDF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認識 Bootstrap 的格狀版面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A48E54F-CF5D-424C-BB6E-14E8D9931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6084" name="Picture 5">
            <a:extLst>
              <a:ext uri="{FF2B5EF4-FFF2-40B4-BE49-F238E27FC236}">
                <a16:creationId xmlns:a16="http://schemas.microsoft.com/office/drawing/2014/main" id="{44EFC5FF-AA50-4CFE-8C4E-FDC0190B5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1562100"/>
            <a:ext cx="634365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DE26B86-FA61-4DEF-843D-2679C3F9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標題 1">
            <a:extLst>
              <a:ext uri="{FF2B5EF4-FFF2-40B4-BE49-F238E27FC236}">
                <a16:creationId xmlns:a16="http://schemas.microsoft.com/office/drawing/2014/main" id="{D7FF44E2-A6C5-4045-96E4-A536FAC5AB7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認識 Bootstrap 的格狀版面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E8D8163-3FE4-4FE0-86F1-76B7F3CD4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7108" name="Picture 5">
            <a:extLst>
              <a:ext uri="{FF2B5EF4-FFF2-40B4-BE49-F238E27FC236}">
                <a16:creationId xmlns:a16="http://schemas.microsoft.com/office/drawing/2014/main" id="{DCDC6AC1-5476-403F-95E2-55380C6E7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962150"/>
            <a:ext cx="901065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2925B16-56DD-4545-975D-CABAD9D90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標題 1">
            <a:extLst>
              <a:ext uri="{FF2B5EF4-FFF2-40B4-BE49-F238E27FC236}">
                <a16:creationId xmlns:a16="http://schemas.microsoft.com/office/drawing/2014/main" id="{15A195F1-9D2E-4BBF-814F-9F552E7B064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認識 Bootstrap 的格狀版面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E2BFBAE-D26B-4BFD-8147-E20BE0DA5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8132" name="Picture 5">
            <a:extLst>
              <a:ext uri="{FF2B5EF4-FFF2-40B4-BE49-F238E27FC236}">
                <a16:creationId xmlns:a16="http://schemas.microsoft.com/office/drawing/2014/main" id="{F45B647A-2E98-4B2C-BBA7-4C4019B95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2273300"/>
            <a:ext cx="8713788" cy="233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A391C26-4707-4B44-966D-843FBA252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標題 1">
            <a:extLst>
              <a:ext uri="{FF2B5EF4-FFF2-40B4-BE49-F238E27FC236}">
                <a16:creationId xmlns:a16="http://schemas.microsoft.com/office/drawing/2014/main" id="{EC8A9CE4-2E8C-43C7-A382-AB460816002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認識 Bootstrap 的格狀版面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4CDB4B8-C538-4AD8-A25C-B5B2AEBC4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9156" name="Picture 5">
            <a:extLst>
              <a:ext uri="{FF2B5EF4-FFF2-40B4-BE49-F238E27FC236}">
                <a16:creationId xmlns:a16="http://schemas.microsoft.com/office/drawing/2014/main" id="{C8DDB8DE-E520-4BF9-82C5-AA16056CD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2190750"/>
            <a:ext cx="796290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3AD7B3-E4BC-4009-AE40-0493932B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標題 1">
            <a:extLst>
              <a:ext uri="{FF2B5EF4-FFF2-40B4-BE49-F238E27FC236}">
                <a16:creationId xmlns:a16="http://schemas.microsoft.com/office/drawing/2014/main" id="{9B770A65-F253-4305-91E5-5415C4852EE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設定圖片版面</a:t>
            </a:r>
            <a:endParaRPr lang="zh-TW" altLang="en-US" sz="4400"/>
          </a:p>
        </p:txBody>
      </p:sp>
      <p:sp>
        <p:nvSpPr>
          <p:cNvPr id="50179" name="內容版面配置區 2">
            <a:extLst>
              <a:ext uri="{FF2B5EF4-FFF2-40B4-BE49-F238E27FC236}">
                <a16:creationId xmlns:a16="http://schemas.microsoft.com/office/drawing/2014/main" id="{E0E6F8A6-F521-4D59-A6EB-D950531C1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img-circle</a:t>
            </a:r>
            <a:r>
              <a:rPr lang="zh-TW" altLang="en-US"/>
              <a:t>：將圖片裁成圓形。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img-rounded</a:t>
            </a:r>
            <a:r>
              <a:rPr lang="zh-TW" altLang="en-US"/>
              <a:t>：將圖片 </a:t>
            </a:r>
            <a:r>
              <a:rPr lang="en-US" altLang="zh-TW"/>
              <a:t>4 </a:t>
            </a:r>
            <a:r>
              <a:rPr lang="zh-TW" altLang="en-US"/>
              <a:t>角設為圓角。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img-thumbnail</a:t>
            </a:r>
            <a:r>
              <a:rPr lang="zh-TW" altLang="en-US"/>
              <a:t>：將圖片加上外框。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C915AF9-5342-480A-A41A-C354EF2B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>
            <a:extLst>
              <a:ext uri="{FF2B5EF4-FFF2-40B4-BE49-F238E27FC236}">
                <a16:creationId xmlns:a16="http://schemas.microsoft.com/office/drawing/2014/main" id="{7DB1CC0E-C099-42B8-BADB-674A220A900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設定圖片版面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C94222-2455-45D7-A061-E37D41FEB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04" name="Picture 5">
            <a:extLst>
              <a:ext uri="{FF2B5EF4-FFF2-40B4-BE49-F238E27FC236}">
                <a16:creationId xmlns:a16="http://schemas.microsoft.com/office/drawing/2014/main" id="{458421A6-C0E6-4688-AD88-6C38FE8AE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406284"/>
            <a:ext cx="6654800" cy="4969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A9F919F-DF2C-4D2F-946E-605DCD305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>
            <a:extLst>
              <a:ext uri="{FF2B5EF4-FFF2-40B4-BE49-F238E27FC236}">
                <a16:creationId xmlns:a16="http://schemas.microsoft.com/office/drawing/2014/main" id="{B443D4F0-F3C0-4F74-9320-E641720CE6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13-2 </a:t>
            </a:r>
            <a:r>
              <a:rPr lang="en-US" altLang="en-US" sz="4400"/>
              <a:t>使用 viewport 指定畫面尺寸</a:t>
            </a:r>
            <a:endParaRPr lang="zh-TW" altLang="en-US" sz="4400"/>
          </a:p>
        </p:txBody>
      </p:sp>
      <p:pic>
        <p:nvPicPr>
          <p:cNvPr id="7172" name="Picture 5">
            <a:extLst>
              <a:ext uri="{FF2B5EF4-FFF2-40B4-BE49-F238E27FC236}">
                <a16:creationId xmlns:a16="http://schemas.microsoft.com/office/drawing/2014/main" id="{0798BABC-A642-4AD0-82C4-F9A3BAFBC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9" y="1778000"/>
            <a:ext cx="8048625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22C04C5-C9E4-4E1B-982A-19DC2E2CC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1">
            <a:extLst>
              <a:ext uri="{FF2B5EF4-FFF2-40B4-BE49-F238E27FC236}">
                <a16:creationId xmlns:a16="http://schemas.microsoft.com/office/drawing/2014/main" id="{006A5B63-A7B7-4C15-96A4-EB76C1934A6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設定圖片版面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03A1734-1801-4EBD-9456-151D61DB6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2228" name="Picture 5">
            <a:extLst>
              <a:ext uri="{FF2B5EF4-FFF2-40B4-BE49-F238E27FC236}">
                <a16:creationId xmlns:a16="http://schemas.microsoft.com/office/drawing/2014/main" id="{12972909-F696-4D82-A89D-8A40AE0C5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65" y="1586480"/>
            <a:ext cx="7208836" cy="473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B3441E2-6954-4BC4-BA88-3A004E34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>
            <a:extLst>
              <a:ext uri="{FF2B5EF4-FFF2-40B4-BE49-F238E27FC236}">
                <a16:creationId xmlns:a16="http://schemas.microsoft.com/office/drawing/2014/main" id="{9AA75177-4D1B-4116-8FDF-3622E8FAFF6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表格樣式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0D90DC2-4886-40AB-AA36-F63406B30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3252" name="Picture 5">
            <a:extLst>
              <a:ext uri="{FF2B5EF4-FFF2-40B4-BE49-F238E27FC236}">
                <a16:creationId xmlns:a16="http://schemas.microsoft.com/office/drawing/2014/main" id="{815EDFB8-1B63-46C4-8659-9F5A99A52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9" y="2400300"/>
            <a:ext cx="766762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B9300AF-D205-4AD2-A04E-A7B46A63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1">
            <a:extLst>
              <a:ext uri="{FF2B5EF4-FFF2-40B4-BE49-F238E27FC236}">
                <a16:creationId xmlns:a16="http://schemas.microsoft.com/office/drawing/2014/main" id="{7145FAD9-9126-4256-A946-1D54F14E22C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表格樣式</a:t>
            </a:r>
            <a:endParaRPr lang="zh-TW" altLang="en-US" sz="4400"/>
          </a:p>
        </p:txBody>
      </p:sp>
      <p:sp>
        <p:nvSpPr>
          <p:cNvPr id="54275" name="內容版面配置區 2">
            <a:extLst>
              <a:ext uri="{FF2B5EF4-FFF2-40B4-BE49-F238E27FC236}">
                <a16:creationId xmlns:a16="http://schemas.microsoft.com/office/drawing/2014/main" id="{81D2A3B8-CF02-4823-9659-3E081EC5E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table-hover</a:t>
            </a:r>
            <a:r>
              <a:rPr lang="zh-TW" altLang="en-US"/>
              <a:t>：提供滑鼠指向的效果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table-striped</a:t>
            </a:r>
            <a:r>
              <a:rPr lang="zh-TW" altLang="en-US"/>
              <a:t>：含水平格線的簡易表格樣式。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table-bordered</a:t>
            </a:r>
            <a:r>
              <a:rPr lang="zh-TW" altLang="en-US"/>
              <a:t>：含水平加垂直格線的表格樣式。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61DB26D-2C58-4D70-816E-50F4F942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 1">
            <a:extLst>
              <a:ext uri="{FF2B5EF4-FFF2-40B4-BE49-F238E27FC236}">
                <a16:creationId xmlns:a16="http://schemas.microsoft.com/office/drawing/2014/main" id="{9E355BA7-D12E-433E-A133-DD2B8D324A1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表格樣式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0B8F1B8-CF42-4966-9C9C-1E590CB54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5300" name="Picture 5">
            <a:extLst>
              <a:ext uri="{FF2B5EF4-FFF2-40B4-BE49-F238E27FC236}">
                <a16:creationId xmlns:a16="http://schemas.microsoft.com/office/drawing/2014/main" id="{A4AB133E-60B6-48CC-9FD1-D296F7611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9" y="1552575"/>
            <a:ext cx="80105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5133517-0F66-4957-B2BA-BC05BD55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標題 1">
            <a:extLst>
              <a:ext uri="{FF2B5EF4-FFF2-40B4-BE49-F238E27FC236}">
                <a16:creationId xmlns:a16="http://schemas.microsoft.com/office/drawing/2014/main" id="{6F1AA4C2-9DED-4D8C-B5B8-FE4D7834B18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表格樣式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8145000-A81F-4424-8094-2A77AF434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6324" name="Picture 5">
            <a:extLst>
              <a:ext uri="{FF2B5EF4-FFF2-40B4-BE49-F238E27FC236}">
                <a16:creationId xmlns:a16="http://schemas.microsoft.com/office/drawing/2014/main" id="{4E62FE3D-0B61-4B54-9D62-844C94BE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4" y="1638300"/>
            <a:ext cx="77628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F9DA3AA-9FA5-4143-BBC2-E11F21BFF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標題 1">
            <a:extLst>
              <a:ext uri="{FF2B5EF4-FFF2-40B4-BE49-F238E27FC236}">
                <a16:creationId xmlns:a16="http://schemas.microsoft.com/office/drawing/2014/main" id="{9C5C39EF-406B-4B7E-AC04-BF35DE35561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表格樣式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1AE28AC-7F65-447E-A0F1-24223F8FB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7348" name="Picture 5">
            <a:extLst>
              <a:ext uri="{FF2B5EF4-FFF2-40B4-BE49-F238E27FC236}">
                <a16:creationId xmlns:a16="http://schemas.microsoft.com/office/drawing/2014/main" id="{96705521-4FE0-4F78-9C37-978343810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557339"/>
            <a:ext cx="8785225" cy="432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A98D051-1442-4A80-9C0F-C04E73519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標題 1">
            <a:extLst>
              <a:ext uri="{FF2B5EF4-FFF2-40B4-BE49-F238E27FC236}">
                <a16:creationId xmlns:a16="http://schemas.microsoft.com/office/drawing/2014/main" id="{0D591F82-C6C2-40AE-B7CB-3D9E5FE3E7F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dirty="0"/>
              <a:t>13-5 </a:t>
            </a:r>
            <a:r>
              <a:rPr lang="en-US" altLang="en-US" sz="4400" dirty="0" err="1"/>
              <a:t>使用</a:t>
            </a:r>
            <a:r>
              <a:rPr lang="en-US" altLang="en-US" sz="4400" dirty="0"/>
              <a:t> Bootstrap  </a:t>
            </a:r>
            <a:r>
              <a:rPr lang="en-US" altLang="zh-TW" sz="4400" dirty="0" err="1"/>
              <a:t>製作手機網頁巡覽列</a:t>
            </a:r>
            <a:endParaRPr lang="zh-TW" altLang="en-US" sz="4400" dirty="0"/>
          </a:p>
        </p:txBody>
      </p:sp>
      <p:sp>
        <p:nvSpPr>
          <p:cNvPr id="58371" name="內容版面配置區 2">
            <a:extLst>
              <a:ext uri="{FF2B5EF4-FFF2-40B4-BE49-F238E27FC236}">
                <a16:creationId xmlns:a16="http://schemas.microsoft.com/office/drawing/2014/main" id="{CEC3F7D2-43F9-4BB9-A4E7-2DAF4029D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使用 </a:t>
            </a:r>
            <a:r>
              <a:rPr lang="en-US" altLang="zh-TW"/>
              <a:t>navbar </a:t>
            </a:r>
            <a:r>
              <a:rPr lang="zh-TW" altLang="en-US"/>
              <a:t>巡覽列元件</a:t>
            </a:r>
          </a:p>
        </p:txBody>
      </p:sp>
      <p:pic>
        <p:nvPicPr>
          <p:cNvPr id="58372" name="Picture 5">
            <a:extLst>
              <a:ext uri="{FF2B5EF4-FFF2-40B4-BE49-F238E27FC236}">
                <a16:creationId xmlns:a16="http://schemas.microsoft.com/office/drawing/2014/main" id="{38C56EAD-450E-4F7B-AEEF-483B11970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6" y="1598612"/>
            <a:ext cx="4886325" cy="471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AAD90F1-06A0-4525-91AB-288BFCF58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 1">
            <a:extLst>
              <a:ext uri="{FF2B5EF4-FFF2-40B4-BE49-F238E27FC236}">
                <a16:creationId xmlns:a16="http://schemas.microsoft.com/office/drawing/2014/main" id="{C8DE9420-F524-4464-995C-9629EFF0171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dirty="0"/>
              <a:t>13-5 </a:t>
            </a:r>
            <a:r>
              <a:rPr lang="en-US" altLang="en-US" sz="4400" dirty="0" err="1"/>
              <a:t>使用</a:t>
            </a:r>
            <a:r>
              <a:rPr lang="en-US" altLang="en-US" sz="4400" dirty="0"/>
              <a:t> Bootstrap  </a:t>
            </a:r>
            <a:r>
              <a:rPr lang="en-US" altLang="zh-TW" sz="4400" dirty="0" err="1"/>
              <a:t>製作手機網頁巡覽列</a:t>
            </a:r>
            <a:endParaRPr lang="zh-TW" altLang="en-US" sz="4400" dirty="0"/>
          </a:p>
        </p:txBody>
      </p:sp>
      <p:sp>
        <p:nvSpPr>
          <p:cNvPr id="59395" name="內容版面配置區 2">
            <a:extLst>
              <a:ext uri="{FF2B5EF4-FFF2-40B4-BE49-F238E27FC236}">
                <a16:creationId xmlns:a16="http://schemas.microsoft.com/office/drawing/2014/main" id="{7C1E0DAF-2E60-4051-AF47-4CA3DE605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使用 </a:t>
            </a:r>
            <a:r>
              <a:rPr lang="en-US" altLang="zh-TW"/>
              <a:t>navbar </a:t>
            </a:r>
            <a:r>
              <a:rPr lang="zh-TW" altLang="en-US"/>
              <a:t>巡覽列元件</a:t>
            </a:r>
          </a:p>
        </p:txBody>
      </p:sp>
      <p:pic>
        <p:nvPicPr>
          <p:cNvPr id="59396" name="Picture 5">
            <a:extLst>
              <a:ext uri="{FF2B5EF4-FFF2-40B4-BE49-F238E27FC236}">
                <a16:creationId xmlns:a16="http://schemas.microsoft.com/office/drawing/2014/main" id="{95865FEC-7649-43FB-9074-D2FADBA79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1939925"/>
            <a:ext cx="6730678" cy="402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57221F-2F60-40F5-877B-C8391C7D8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標題 1">
            <a:extLst>
              <a:ext uri="{FF2B5EF4-FFF2-40B4-BE49-F238E27FC236}">
                <a16:creationId xmlns:a16="http://schemas.microsoft.com/office/drawing/2014/main" id="{EACBECAE-3B41-41AA-8629-7E3805FDA57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1. 建立 navbar 元件中的選單項目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E40573F-0BE6-4556-B83D-A4E41BC6D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60420" name="Group 7">
            <a:extLst>
              <a:ext uri="{FF2B5EF4-FFF2-40B4-BE49-F238E27FC236}">
                <a16:creationId xmlns:a16="http://schemas.microsoft.com/office/drawing/2014/main" id="{76059020-B029-4423-A317-5FC9E4FBF3EC}"/>
              </a:ext>
            </a:extLst>
          </p:cNvPr>
          <p:cNvGrpSpPr>
            <a:grpSpLocks/>
          </p:cNvGrpSpPr>
          <p:nvPr/>
        </p:nvGrpSpPr>
        <p:grpSpPr bwMode="auto">
          <a:xfrm>
            <a:off x="2063750" y="1916114"/>
            <a:ext cx="8020050" cy="3952875"/>
            <a:chOff x="340" y="1207"/>
            <a:chExt cx="5052" cy="2490"/>
          </a:xfrm>
        </p:grpSpPr>
        <p:pic>
          <p:nvPicPr>
            <p:cNvPr id="60421" name="Picture 5">
              <a:extLst>
                <a:ext uri="{FF2B5EF4-FFF2-40B4-BE49-F238E27FC236}">
                  <a16:creationId xmlns:a16="http://schemas.microsoft.com/office/drawing/2014/main" id="{15C0ED77-F857-4B8C-AA53-168D660873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1207"/>
              <a:ext cx="5052" cy="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422" name="Picture 6">
              <a:extLst>
                <a:ext uri="{FF2B5EF4-FFF2-40B4-BE49-F238E27FC236}">
                  <a16:creationId xmlns:a16="http://schemas.microsoft.com/office/drawing/2014/main" id="{03DB18CF-BCEF-4EA1-9E10-16A9E4E380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2" y="2251"/>
              <a:ext cx="3510" cy="1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EC7930A-7FC5-4BA6-AA25-C60D09F9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58</a:t>
            </a:fld>
            <a:endParaRPr lang="zh-TW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標題 1">
            <a:extLst>
              <a:ext uri="{FF2B5EF4-FFF2-40B4-BE49-F238E27FC236}">
                <a16:creationId xmlns:a16="http://schemas.microsoft.com/office/drawing/2014/main" id="{0F5CCB9F-C91B-44BC-8BB4-A150F6F07EA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1. 建立 navbar 元件中的選單項目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ABAB9E3-0BFD-431E-978D-BA45E10B3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44" name="Picture 7">
            <a:extLst>
              <a:ext uri="{FF2B5EF4-FFF2-40B4-BE49-F238E27FC236}">
                <a16:creationId xmlns:a16="http://schemas.microsoft.com/office/drawing/2014/main" id="{5AA7D8C8-ECCE-41B1-9D0A-6C91F84B2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653381"/>
            <a:ext cx="8572500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431B1E-A66A-4F8D-A610-1978955D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59</a:t>
            </a:fld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3CBC5651-371B-4BD6-A907-1E95E7B0B93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13-2 </a:t>
            </a:r>
            <a:r>
              <a:rPr lang="en-US" altLang="en-US" sz="4400"/>
              <a:t>使用 viewport 指定畫面尺寸</a:t>
            </a:r>
            <a:endParaRPr lang="zh-TW" altLang="en-US" sz="4400"/>
          </a:p>
        </p:txBody>
      </p:sp>
      <p:pic>
        <p:nvPicPr>
          <p:cNvPr id="8196" name="Picture 5">
            <a:extLst>
              <a:ext uri="{FF2B5EF4-FFF2-40B4-BE49-F238E27FC236}">
                <a16:creationId xmlns:a16="http://schemas.microsoft.com/office/drawing/2014/main" id="{5B91F63F-4A8F-4A10-9A9D-BC1A0D065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9" y="2390775"/>
            <a:ext cx="789622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12B3B2C-E98B-4DE5-BF0A-8400795B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標題 1">
            <a:extLst>
              <a:ext uri="{FF2B5EF4-FFF2-40B4-BE49-F238E27FC236}">
                <a16:creationId xmlns:a16="http://schemas.microsoft.com/office/drawing/2014/main" id="{9432FDB1-774E-49A6-A9A9-37070E9E2FB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1. 建立 navbar 元件中的選單項目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1A1358-9228-4EB6-8220-B0E0B6B7C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id="{B539AA76-4166-4F41-96E5-90CA48C8A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0" y="1844675"/>
            <a:ext cx="8967788" cy="341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0800289-03B1-4615-B61E-B9C82AEBC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60</a:t>
            </a:fld>
            <a:endParaRPr lang="zh-TW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標題 1">
            <a:extLst>
              <a:ext uri="{FF2B5EF4-FFF2-40B4-BE49-F238E27FC236}">
                <a16:creationId xmlns:a16="http://schemas.microsoft.com/office/drawing/2014/main" id="{D00CE709-621E-4D14-AC6D-DA6D745FB86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2. 替選單項目加入圖示及下拉式子選單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AC8F4F5-36D0-4833-9032-7904026AE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3492" name="Picture 5">
            <a:extLst>
              <a:ext uri="{FF2B5EF4-FFF2-40B4-BE49-F238E27FC236}">
                <a16:creationId xmlns:a16="http://schemas.microsoft.com/office/drawing/2014/main" id="{E7C79B7C-49B8-4D1A-8B96-A268C7C80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4" y="2747964"/>
            <a:ext cx="7839075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AEDD5D4-B73A-448C-98BA-AE88027F3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61</a:t>
            </a:fld>
            <a:endParaRPr lang="zh-TW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標題 1">
            <a:extLst>
              <a:ext uri="{FF2B5EF4-FFF2-40B4-BE49-F238E27FC236}">
                <a16:creationId xmlns:a16="http://schemas.microsoft.com/office/drawing/2014/main" id="{392E563E-2633-4871-A0C9-6CE74EBA83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2. 替選單項目加入圖示及下拉式子選單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518A390-3BF7-4A13-BD9E-1DEB5BF2E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4516" name="Picture 5">
            <a:extLst>
              <a:ext uri="{FF2B5EF4-FFF2-40B4-BE49-F238E27FC236}">
                <a16:creationId xmlns:a16="http://schemas.microsoft.com/office/drawing/2014/main" id="{3833CABC-2799-450E-8B7C-469B7A50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913" y="1417229"/>
            <a:ext cx="5824537" cy="507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A804F8F-3FEA-47C2-9BF8-D4827F6A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62</a:t>
            </a:fld>
            <a:endParaRPr lang="zh-TW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標題 1">
            <a:extLst>
              <a:ext uri="{FF2B5EF4-FFF2-40B4-BE49-F238E27FC236}">
                <a16:creationId xmlns:a16="http://schemas.microsoft.com/office/drawing/2014/main" id="{9DC009B6-6604-4E26-A731-F6731E3013B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2. 替選單項目加入圖示及下拉式子選單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E7DC94-AD45-4EC9-AA45-664F6FBE3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5540" name="Picture 5">
            <a:extLst>
              <a:ext uri="{FF2B5EF4-FFF2-40B4-BE49-F238E27FC236}">
                <a16:creationId xmlns:a16="http://schemas.microsoft.com/office/drawing/2014/main" id="{1B21BFE1-7F53-49C8-9653-83DAD440B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4" y="1654176"/>
            <a:ext cx="8105775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25235D6-410A-492D-AF68-1F77AB36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63</a:t>
            </a:fld>
            <a:endParaRPr lang="zh-TW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標題 1">
            <a:extLst>
              <a:ext uri="{FF2B5EF4-FFF2-40B4-BE49-F238E27FC236}">
                <a16:creationId xmlns:a16="http://schemas.microsoft.com/office/drawing/2014/main" id="{59F1B8DA-7A08-4AB7-BAF6-6B84E155D1A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2. 替選單項目加入圖示及下拉式子選單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F7AD389-9A7A-4ADA-9116-49EEEB0E4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6564" name="Picture 5">
            <a:extLst>
              <a:ext uri="{FF2B5EF4-FFF2-40B4-BE49-F238E27FC236}">
                <a16:creationId xmlns:a16="http://schemas.microsoft.com/office/drawing/2014/main" id="{3233332F-0E94-4E19-A754-1C2EEAD1D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5" y="2371725"/>
            <a:ext cx="626745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40C1945-964F-4B7E-BF98-8661D8F5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64</a:t>
            </a:fld>
            <a:endParaRPr lang="zh-TW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標題 1">
            <a:extLst>
              <a:ext uri="{FF2B5EF4-FFF2-40B4-BE49-F238E27FC236}">
                <a16:creationId xmlns:a16="http://schemas.microsoft.com/office/drawing/2014/main" id="{C62F6DD3-DC5D-4F05-B3E9-F48801D8AE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2. 替選單項目加入圖示及下拉式子選單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2EFD212-F628-4084-9C1B-D931A2CE3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7588" name="Picture 5">
            <a:extLst>
              <a:ext uri="{FF2B5EF4-FFF2-40B4-BE49-F238E27FC236}">
                <a16:creationId xmlns:a16="http://schemas.microsoft.com/office/drawing/2014/main" id="{4E4DD601-64E9-4D41-A732-2125D6C69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2109789"/>
            <a:ext cx="691515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924F647-8A8F-4D08-A667-35F4CA7C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65</a:t>
            </a:fld>
            <a:endParaRPr lang="zh-TW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標題 1">
            <a:extLst>
              <a:ext uri="{FF2B5EF4-FFF2-40B4-BE49-F238E27FC236}">
                <a16:creationId xmlns:a16="http://schemas.microsoft.com/office/drawing/2014/main" id="{02F8CFA3-14D7-4D8B-B9ED-CC026BD9099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2. 替選單項目加入圖示及下拉式子選單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26B4ED8-02E2-48C4-A013-7A4179523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8612" name="Picture 5">
            <a:extLst>
              <a:ext uri="{FF2B5EF4-FFF2-40B4-BE49-F238E27FC236}">
                <a16:creationId xmlns:a16="http://schemas.microsoft.com/office/drawing/2014/main" id="{8D55E4B8-65A3-4772-A9FF-7166C00E0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1" y="1573663"/>
            <a:ext cx="8451849" cy="4760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07408CE-979F-4AFA-B454-8544F2DE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66</a:t>
            </a:fld>
            <a:endParaRPr lang="zh-TW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標題 1">
            <a:extLst>
              <a:ext uri="{FF2B5EF4-FFF2-40B4-BE49-F238E27FC236}">
                <a16:creationId xmlns:a16="http://schemas.microsoft.com/office/drawing/2014/main" id="{17F3834D-DC0F-4FB9-A7BE-3DA1C7179D9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2. 替選單項目加入圖示及下拉式子選單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FC49089-7131-478F-B8F8-B60C9838A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9636" name="Picture 5">
            <a:extLst>
              <a:ext uri="{FF2B5EF4-FFF2-40B4-BE49-F238E27FC236}">
                <a16:creationId xmlns:a16="http://schemas.microsoft.com/office/drawing/2014/main" id="{146F1B3D-3B8D-44EA-A130-D86E67BA9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1535113"/>
            <a:ext cx="8912225" cy="384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03FB784-4C24-48AD-9034-E80CB854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67</a:t>
            </a:fld>
            <a:endParaRPr lang="zh-TW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標題 1">
            <a:extLst>
              <a:ext uri="{FF2B5EF4-FFF2-40B4-BE49-F238E27FC236}">
                <a16:creationId xmlns:a16="http://schemas.microsoft.com/office/drawing/2014/main" id="{542A769E-8B47-42A2-9920-FADC8803058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3. 建立 navbar 元件表頭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5DA8A92-9857-4861-997E-F833D7863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0660" name="Picture 5">
            <a:extLst>
              <a:ext uri="{FF2B5EF4-FFF2-40B4-BE49-F238E27FC236}">
                <a16:creationId xmlns:a16="http://schemas.microsoft.com/office/drawing/2014/main" id="{B0E0C68B-171C-4D80-9038-8AF4903E2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9" y="1604964"/>
            <a:ext cx="9039225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3C45F8-75C0-4DAE-A30A-9DD8E1D77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68</a:t>
            </a:fld>
            <a:endParaRPr lang="zh-TW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標題 1">
            <a:extLst>
              <a:ext uri="{FF2B5EF4-FFF2-40B4-BE49-F238E27FC236}">
                <a16:creationId xmlns:a16="http://schemas.microsoft.com/office/drawing/2014/main" id="{14F57213-8E67-48DF-98A6-2C414E74D0E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3. 建立 navbar 元件表頭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1958600-B3A6-4204-8BC1-2CE1E50B0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684" name="Picture 5">
            <a:extLst>
              <a:ext uri="{FF2B5EF4-FFF2-40B4-BE49-F238E27FC236}">
                <a16:creationId xmlns:a16="http://schemas.microsoft.com/office/drawing/2014/main" id="{1F66E932-020A-4D5A-9B25-85362F3FB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633664"/>
            <a:ext cx="885825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7C7083D-EA90-4CB6-AACC-170D5ED1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69</a:t>
            </a:fld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>
            <a:extLst>
              <a:ext uri="{FF2B5EF4-FFF2-40B4-BE49-F238E27FC236}">
                <a16:creationId xmlns:a16="http://schemas.microsoft.com/office/drawing/2014/main" id="{C46FB1FF-D761-4BE9-AA19-95C02D78528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13-2 </a:t>
            </a:r>
            <a:r>
              <a:rPr lang="en-US" altLang="en-US" sz="4400"/>
              <a:t>使用 viewport 指定畫面尺寸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CB18D0C-7507-488E-9031-43AE345A1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20" name="Picture 5">
            <a:extLst>
              <a:ext uri="{FF2B5EF4-FFF2-40B4-BE49-F238E27FC236}">
                <a16:creationId xmlns:a16="http://schemas.microsoft.com/office/drawing/2014/main" id="{50BF35F8-3C82-4AB6-84E4-6715FDE1E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4" y="2238375"/>
            <a:ext cx="799147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40F4E50-B6C7-4134-B524-CE478821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標題 1">
            <a:extLst>
              <a:ext uri="{FF2B5EF4-FFF2-40B4-BE49-F238E27FC236}">
                <a16:creationId xmlns:a16="http://schemas.microsoft.com/office/drawing/2014/main" id="{6799FC98-9FAF-49F8-AF55-3A2DFB7CC3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3. 建立 navbar 元件表頭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23E74C9-902E-47B0-8C63-F5E549A1A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2708" name="Picture 5">
            <a:extLst>
              <a:ext uri="{FF2B5EF4-FFF2-40B4-BE49-F238E27FC236}">
                <a16:creationId xmlns:a16="http://schemas.microsoft.com/office/drawing/2014/main" id="{37448254-E09A-4DE9-ADC3-9EC14195C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401901"/>
            <a:ext cx="8159750" cy="495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B173064-4409-405D-AB3C-2A73C8EC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70</a:t>
            </a:fld>
            <a:endParaRPr lang="zh-TW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標題 1">
            <a:extLst>
              <a:ext uri="{FF2B5EF4-FFF2-40B4-BE49-F238E27FC236}">
                <a16:creationId xmlns:a16="http://schemas.microsoft.com/office/drawing/2014/main" id="{5D340637-64AC-4EA4-AD61-58EB0FB0EE3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3. 建立 navbar 元件表頭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4A5C6BB-8542-4590-A500-52B14887A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73732" name="Group 7">
            <a:extLst>
              <a:ext uri="{FF2B5EF4-FFF2-40B4-BE49-F238E27FC236}">
                <a16:creationId xmlns:a16="http://schemas.microsoft.com/office/drawing/2014/main" id="{F62759D1-AEC4-49EE-9D32-5A181EDE6DCE}"/>
              </a:ext>
            </a:extLst>
          </p:cNvPr>
          <p:cNvGrpSpPr>
            <a:grpSpLocks/>
          </p:cNvGrpSpPr>
          <p:nvPr/>
        </p:nvGrpSpPr>
        <p:grpSpPr bwMode="auto">
          <a:xfrm>
            <a:off x="1703389" y="1844676"/>
            <a:ext cx="8785225" cy="3546475"/>
            <a:chOff x="113" y="1026"/>
            <a:chExt cx="5785" cy="2370"/>
          </a:xfrm>
        </p:grpSpPr>
        <p:pic>
          <p:nvPicPr>
            <p:cNvPr id="73733" name="Picture 5">
              <a:extLst>
                <a:ext uri="{FF2B5EF4-FFF2-40B4-BE49-F238E27FC236}">
                  <a16:creationId xmlns:a16="http://schemas.microsoft.com/office/drawing/2014/main" id="{A8DAB87E-5E7A-4E09-A72F-190CAD3419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1071"/>
              <a:ext cx="3504" cy="2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734" name="Picture 6">
              <a:extLst>
                <a:ext uri="{FF2B5EF4-FFF2-40B4-BE49-F238E27FC236}">
                  <a16:creationId xmlns:a16="http://schemas.microsoft.com/office/drawing/2014/main" id="{910DDD7C-BF21-4B18-95E3-68AEEDCCE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" y="1026"/>
              <a:ext cx="2292" cy="2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7041A70-B3D4-44A8-8F90-F22638AB6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71</a:t>
            </a:fld>
            <a:endParaRPr lang="zh-TW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標題 1">
            <a:extLst>
              <a:ext uri="{FF2B5EF4-FFF2-40B4-BE49-F238E27FC236}">
                <a16:creationId xmlns:a16="http://schemas.microsoft.com/office/drawing/2014/main" id="{4B87B9F5-C13F-4086-8BCB-B00F53BCE06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744200" cy="1325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dirty="0"/>
              <a:t>13-5 </a:t>
            </a:r>
            <a:r>
              <a:rPr lang="en-US" altLang="en-US" sz="4400" dirty="0" err="1"/>
              <a:t>使用</a:t>
            </a:r>
            <a:r>
              <a:rPr lang="en-US" altLang="en-US" sz="4400" dirty="0"/>
              <a:t> Bootstrap  </a:t>
            </a:r>
            <a:r>
              <a:rPr lang="en-US" altLang="zh-TW" sz="4400" dirty="0" err="1"/>
              <a:t>建立首頁相片</a:t>
            </a:r>
            <a:r>
              <a:rPr lang="zh-TW" altLang="en-US" sz="4400" dirty="0"/>
              <a:t>輪播元件</a:t>
            </a:r>
          </a:p>
        </p:txBody>
      </p:sp>
      <p:sp>
        <p:nvSpPr>
          <p:cNvPr id="74755" name="內容版面配置區 2">
            <a:extLst>
              <a:ext uri="{FF2B5EF4-FFF2-40B4-BE49-F238E27FC236}">
                <a16:creationId xmlns:a16="http://schemas.microsoft.com/office/drawing/2014/main" id="{06E3F9D1-8B13-41F4-9190-A1286B9AE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建立輪播區塊</a:t>
            </a:r>
          </a:p>
        </p:txBody>
      </p:sp>
      <p:pic>
        <p:nvPicPr>
          <p:cNvPr id="74756" name="Picture 5">
            <a:extLst>
              <a:ext uri="{FF2B5EF4-FFF2-40B4-BE49-F238E27FC236}">
                <a16:creationId xmlns:a16="http://schemas.microsoft.com/office/drawing/2014/main" id="{EC2E2B94-6F98-4337-B6C4-AB7B6E206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9" y="2486025"/>
            <a:ext cx="8201025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D8F0AC-D919-4F58-9071-9D6DF088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72</a:t>
            </a:fld>
            <a:endParaRPr lang="zh-TW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標題 1">
            <a:extLst>
              <a:ext uri="{FF2B5EF4-FFF2-40B4-BE49-F238E27FC236}">
                <a16:creationId xmlns:a16="http://schemas.microsoft.com/office/drawing/2014/main" id="{6852D4CC-4C50-4D27-9981-5C66FCEE562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加入相片清單及控制介面</a:t>
            </a:r>
            <a:endParaRPr lang="zh-TW" altLang="en-US" sz="4400"/>
          </a:p>
        </p:txBody>
      </p:sp>
      <p:sp>
        <p:nvSpPr>
          <p:cNvPr id="75779" name="內容版面配置區 2">
            <a:extLst>
              <a:ext uri="{FF2B5EF4-FFF2-40B4-BE49-F238E27FC236}">
                <a16:creationId xmlns:a16="http://schemas.microsoft.com/office/drawing/2014/main" id="{E06A42A3-DB45-46ED-B452-8678EADB3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相片清單：</a:t>
            </a:r>
          </a:p>
        </p:txBody>
      </p:sp>
      <p:pic>
        <p:nvPicPr>
          <p:cNvPr id="75780" name="Picture 5">
            <a:extLst>
              <a:ext uri="{FF2B5EF4-FFF2-40B4-BE49-F238E27FC236}">
                <a16:creationId xmlns:a16="http://schemas.microsoft.com/office/drawing/2014/main" id="{76354DC1-79E8-4A48-9726-3F7540CA5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533650"/>
            <a:ext cx="763905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D55A49F-9240-410C-938E-79A3BF8F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73</a:t>
            </a:fld>
            <a:endParaRPr lang="zh-TW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標題 1">
            <a:extLst>
              <a:ext uri="{FF2B5EF4-FFF2-40B4-BE49-F238E27FC236}">
                <a16:creationId xmlns:a16="http://schemas.microsoft.com/office/drawing/2014/main" id="{965AC7CD-7FCB-45BB-8360-135443CD820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加入相片清單及控制介面</a:t>
            </a:r>
            <a:endParaRPr lang="zh-TW" altLang="en-US" sz="4400"/>
          </a:p>
        </p:txBody>
      </p:sp>
      <p:sp>
        <p:nvSpPr>
          <p:cNvPr id="76803" name="內容版面配置區 2">
            <a:extLst>
              <a:ext uri="{FF2B5EF4-FFF2-40B4-BE49-F238E27FC236}">
                <a16:creationId xmlns:a16="http://schemas.microsoft.com/office/drawing/2014/main" id="{AB979471-ACB8-4DB4-A067-FA0F81086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相片選擇鈕：</a:t>
            </a:r>
          </a:p>
        </p:txBody>
      </p:sp>
      <p:pic>
        <p:nvPicPr>
          <p:cNvPr id="76804" name="Picture 5">
            <a:extLst>
              <a:ext uri="{FF2B5EF4-FFF2-40B4-BE49-F238E27FC236}">
                <a16:creationId xmlns:a16="http://schemas.microsoft.com/office/drawing/2014/main" id="{BCF6A664-EE0A-4E56-AE8E-1CC5B3CD4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9" y="1597025"/>
            <a:ext cx="8004175" cy="471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9819AC8-1B63-435F-BB90-1A61E240E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74</a:t>
            </a:fld>
            <a:endParaRPr lang="zh-TW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標題 1">
            <a:extLst>
              <a:ext uri="{FF2B5EF4-FFF2-40B4-BE49-F238E27FC236}">
                <a16:creationId xmlns:a16="http://schemas.microsoft.com/office/drawing/2014/main" id="{7C8852CD-0BEF-417A-8F36-B590A45224C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加入相片清單及控制介面</a:t>
            </a:r>
            <a:endParaRPr lang="zh-TW" altLang="en-US" sz="4400"/>
          </a:p>
        </p:txBody>
      </p:sp>
      <p:sp>
        <p:nvSpPr>
          <p:cNvPr id="77827" name="內容版面配置區 2">
            <a:extLst>
              <a:ext uri="{FF2B5EF4-FFF2-40B4-BE49-F238E27FC236}">
                <a16:creationId xmlns:a16="http://schemas.microsoft.com/office/drawing/2014/main" id="{333E9C1D-EB70-44FB-9DBD-70D4B205C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相片瀏覽鈕：</a:t>
            </a:r>
          </a:p>
        </p:txBody>
      </p:sp>
      <p:pic>
        <p:nvPicPr>
          <p:cNvPr id="77828" name="Picture 5">
            <a:extLst>
              <a:ext uri="{FF2B5EF4-FFF2-40B4-BE49-F238E27FC236}">
                <a16:creationId xmlns:a16="http://schemas.microsoft.com/office/drawing/2014/main" id="{F729BE3B-792F-4940-8C93-7770DDEC4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05063"/>
            <a:ext cx="838200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D8C837F-9ECD-4AC9-A2A0-874F896B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75</a:t>
            </a:fld>
            <a:endParaRPr lang="zh-TW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標題 1">
            <a:extLst>
              <a:ext uri="{FF2B5EF4-FFF2-40B4-BE49-F238E27FC236}">
                <a16:creationId xmlns:a16="http://schemas.microsoft.com/office/drawing/2014/main" id="{2D44BCE8-CD58-4446-825F-F822EAE4FC1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加入相片清單及控制介面</a:t>
            </a:r>
            <a:endParaRPr lang="zh-TW" altLang="en-US" sz="4400"/>
          </a:p>
        </p:txBody>
      </p:sp>
      <p:sp>
        <p:nvSpPr>
          <p:cNvPr id="78851" name="內容版面配置區 2">
            <a:extLst>
              <a:ext uri="{FF2B5EF4-FFF2-40B4-BE49-F238E27FC236}">
                <a16:creationId xmlns:a16="http://schemas.microsoft.com/office/drawing/2014/main" id="{70F44F16-9E88-4083-A79C-5B8B8849F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相片瀏覽鈕：</a:t>
            </a:r>
          </a:p>
        </p:txBody>
      </p:sp>
      <p:pic>
        <p:nvPicPr>
          <p:cNvPr id="78852" name="Picture 5">
            <a:extLst>
              <a:ext uri="{FF2B5EF4-FFF2-40B4-BE49-F238E27FC236}">
                <a16:creationId xmlns:a16="http://schemas.microsoft.com/office/drawing/2014/main" id="{0C82F21B-F70F-4549-AD67-C0EB88C3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2205038"/>
            <a:ext cx="8713788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CCAD2D9-B6F7-4575-8F06-6FEC7579E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76</a:t>
            </a:fld>
            <a:endParaRPr lang="zh-TW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標題 1">
            <a:extLst>
              <a:ext uri="{FF2B5EF4-FFF2-40B4-BE49-F238E27FC236}">
                <a16:creationId xmlns:a16="http://schemas.microsoft.com/office/drawing/2014/main" id="{2FE36394-A73E-4943-BED6-BB57A21D8E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加入相片清單及控制介面</a:t>
            </a:r>
            <a:endParaRPr lang="zh-TW" altLang="en-US" sz="4400"/>
          </a:p>
        </p:txBody>
      </p:sp>
      <p:sp>
        <p:nvSpPr>
          <p:cNvPr id="79875" name="內容版面配置區 2">
            <a:extLst>
              <a:ext uri="{FF2B5EF4-FFF2-40B4-BE49-F238E27FC236}">
                <a16:creationId xmlns:a16="http://schemas.microsoft.com/office/drawing/2014/main" id="{9B9CA043-4809-4CCC-9C38-99D3634C3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相片瀏覽鈕：</a:t>
            </a:r>
          </a:p>
        </p:txBody>
      </p:sp>
      <p:pic>
        <p:nvPicPr>
          <p:cNvPr id="79876" name="Picture 5">
            <a:extLst>
              <a:ext uri="{FF2B5EF4-FFF2-40B4-BE49-F238E27FC236}">
                <a16:creationId xmlns:a16="http://schemas.microsoft.com/office/drawing/2014/main" id="{5BD6F02E-AC4E-424B-92DF-FB858948E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882" y="1778000"/>
            <a:ext cx="8048232" cy="4351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6412911-DABF-4DBF-90A3-FC1845B66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77</a:t>
            </a:fld>
            <a:endParaRPr lang="zh-TW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標題 1">
            <a:extLst>
              <a:ext uri="{FF2B5EF4-FFF2-40B4-BE49-F238E27FC236}">
                <a16:creationId xmlns:a16="http://schemas.microsoft.com/office/drawing/2014/main" id="{27607C9E-80CA-41B9-97D6-FECCA0FC6E0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加入相片清單及控制介面</a:t>
            </a:r>
            <a:endParaRPr lang="zh-TW" altLang="en-US" sz="4400"/>
          </a:p>
        </p:txBody>
      </p:sp>
      <p:sp>
        <p:nvSpPr>
          <p:cNvPr id="80899" name="內容版面配置區 2">
            <a:extLst>
              <a:ext uri="{FF2B5EF4-FFF2-40B4-BE49-F238E27FC236}">
                <a16:creationId xmlns:a16="http://schemas.microsoft.com/office/drawing/2014/main" id="{FFBC1119-BD83-4308-B483-57AED38AE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相片瀏覽鈕：</a:t>
            </a:r>
          </a:p>
        </p:txBody>
      </p:sp>
      <p:pic>
        <p:nvPicPr>
          <p:cNvPr id="80900" name="Picture 5">
            <a:extLst>
              <a:ext uri="{FF2B5EF4-FFF2-40B4-BE49-F238E27FC236}">
                <a16:creationId xmlns:a16="http://schemas.microsoft.com/office/drawing/2014/main" id="{EDD35F94-56D5-47AC-8274-EA610DF8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089" y="1690688"/>
            <a:ext cx="7705725" cy="470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53187E1-62F8-4207-A2BC-AAB24859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78</a:t>
            </a:fld>
            <a:endParaRPr lang="zh-TW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標題 1">
            <a:extLst>
              <a:ext uri="{FF2B5EF4-FFF2-40B4-BE49-F238E27FC236}">
                <a16:creationId xmlns:a16="http://schemas.microsoft.com/office/drawing/2014/main" id="{C97A86F7-A483-473A-A77E-70EB02F9E71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加入相片清單及控制介面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7FB83B0-D467-4D47-B44F-DE7A06CD6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1924" name="Picture 5">
            <a:extLst>
              <a:ext uri="{FF2B5EF4-FFF2-40B4-BE49-F238E27FC236}">
                <a16:creationId xmlns:a16="http://schemas.microsoft.com/office/drawing/2014/main" id="{C5B39EAB-13EB-493C-91B7-AA4D0B375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9" y="1477964"/>
            <a:ext cx="3436937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086C963-AB0A-4A9A-8C6A-3026DE26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79</a:t>
            </a:fld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D96DA723-E171-4DC8-B3F0-81D4B85406D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13-2 </a:t>
            </a:r>
            <a:r>
              <a:rPr lang="en-US" altLang="en-US" sz="4400"/>
              <a:t>使用 viewport 指定畫面尺寸</a:t>
            </a:r>
            <a:endParaRPr lang="zh-TW" altLang="en-US" sz="4400"/>
          </a:p>
        </p:txBody>
      </p:sp>
      <p:pic>
        <p:nvPicPr>
          <p:cNvPr id="10244" name="Picture 5">
            <a:extLst>
              <a:ext uri="{FF2B5EF4-FFF2-40B4-BE49-F238E27FC236}">
                <a16:creationId xmlns:a16="http://schemas.microsoft.com/office/drawing/2014/main" id="{5A002F2C-CAC6-4843-8C22-D963A1895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40" y="1543050"/>
            <a:ext cx="5048368" cy="480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F463350-7422-4716-BEA1-5FE7F9066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>
            <a:extLst>
              <a:ext uri="{FF2B5EF4-FFF2-40B4-BE49-F238E27FC236}">
                <a16:creationId xmlns:a16="http://schemas.microsoft.com/office/drawing/2014/main" id="{1BF18840-2220-44F8-ABCE-58197CC2FB3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在電腦上測試手機瀏覽網頁的效果</a:t>
            </a:r>
            <a:endParaRPr lang="zh-TW" altLang="en-US" sz="4400"/>
          </a:p>
        </p:txBody>
      </p:sp>
      <p:sp>
        <p:nvSpPr>
          <p:cNvPr id="11267" name="內容版面配置區 2">
            <a:extLst>
              <a:ext uri="{FF2B5EF4-FFF2-40B4-BE49-F238E27FC236}">
                <a16:creationId xmlns:a16="http://schemas.microsoft.com/office/drawing/2014/main" id="{AD5DDC95-FCE7-4F3B-84F8-8B92D31AE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使用瀏覽器中的開發人員工具</a:t>
            </a:r>
          </a:p>
        </p:txBody>
      </p:sp>
      <p:pic>
        <p:nvPicPr>
          <p:cNvPr id="11268" name="Picture 5">
            <a:extLst>
              <a:ext uri="{FF2B5EF4-FFF2-40B4-BE49-F238E27FC236}">
                <a16:creationId xmlns:a16="http://schemas.microsoft.com/office/drawing/2014/main" id="{5091A316-7719-4604-AE70-ACFEDC710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62" y="2388642"/>
            <a:ext cx="7240588" cy="4380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241A343-7252-4DBC-9D39-A0306089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訂 2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718</Words>
  <Application>Microsoft Office PowerPoint</Application>
  <PresentationFormat>寬螢幕</PresentationFormat>
  <Paragraphs>207</Paragraphs>
  <Slides>79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79</vt:i4>
      </vt:variant>
    </vt:vector>
  </HeadingPairs>
  <TitlesOfParts>
    <vt:vector size="84" baseType="lpstr">
      <vt:lpstr>微軟正黑體</vt:lpstr>
      <vt:lpstr>Aparajita</vt:lpstr>
      <vt:lpstr>Arial</vt:lpstr>
      <vt:lpstr>Calibri</vt:lpstr>
      <vt:lpstr>Office 佈景主題</vt:lpstr>
      <vt:lpstr>PowerPoint 簡報</vt:lpstr>
      <vt:lpstr>13-1 什麼是 RWD  (Responsive Web Design)？</vt:lpstr>
      <vt:lpstr>13-1 什麼是 RWD  (Responsive Web Design)？</vt:lpstr>
      <vt:lpstr>13-1 什麼是 RWD  (Responsive Web Design)？</vt:lpstr>
      <vt:lpstr>13-2 使用 viewport 指定畫面尺寸</vt:lpstr>
      <vt:lpstr>13-2 使用 viewport 指定畫面尺寸</vt:lpstr>
      <vt:lpstr>13-2 使用 viewport 指定畫面尺寸</vt:lpstr>
      <vt:lpstr>13-2 使用 viewport 指定畫面尺寸</vt:lpstr>
      <vt:lpstr>在電腦上測試手機瀏覽網頁的效果</vt:lpstr>
      <vt:lpstr>在電腦上測試手機瀏覽網頁的效果</vt:lpstr>
      <vt:lpstr>在電腦上測試手機瀏覽網頁的效果</vt:lpstr>
      <vt:lpstr>在電腦上測試手機瀏覽網頁的效果</vt:lpstr>
      <vt:lpstr>使用 Opera Mobile Emulator 工具軟體</vt:lpstr>
      <vt:lpstr>使用 Opera Mobile Emulator 工具軟體</vt:lpstr>
      <vt:lpstr>在行動裝置上測試網頁</vt:lpstr>
      <vt:lpstr>在行動裝置上測試網頁</vt:lpstr>
      <vt:lpstr>viewport 的設定選項與參數</vt:lpstr>
      <vt:lpstr>viewport 的設定選項與參數</vt:lpstr>
      <vt:lpstr>viewport 的設定選項與參數</vt:lpstr>
      <vt:lpstr>13-3 CSS3 Media Query 機制</vt:lpstr>
      <vt:lpstr>13-3 CSS3 Media Query 機制</vt:lpstr>
      <vt:lpstr>13-3 CSS3 Media Query 機制</vt:lpstr>
      <vt:lpstr>13-3 CSS3 Media Query 機制</vt:lpstr>
      <vt:lpstr>13-3 CSS3 Media Query 機制</vt:lpstr>
      <vt:lpstr>13-3 CSS3 Media Query 機制</vt:lpstr>
      <vt:lpstr>13-3 CSS3 Media Query 機制</vt:lpstr>
      <vt:lpstr>13-3 CSS3 Media Query 機制</vt:lpstr>
      <vt:lpstr>13-3 CSS3 Media Query 機制</vt:lpstr>
      <vt:lpstr>13-4 使用 Bootstrap  自動調整網頁版面</vt:lpstr>
      <vt:lpstr>13-4 使用 Bootstrap  自動調整網頁版面</vt:lpstr>
      <vt:lpstr>使用 Bootstrap 的基本工作</vt:lpstr>
      <vt:lpstr>認識 Bootstrap 的格狀版面</vt:lpstr>
      <vt:lpstr>認識 Bootstrap 的格狀版面</vt:lpstr>
      <vt:lpstr>認識 Bootstrap 的格狀版面</vt:lpstr>
      <vt:lpstr>認識 Bootstrap 的格狀版面</vt:lpstr>
      <vt:lpstr>認識 Bootstrap 的格狀版面</vt:lpstr>
      <vt:lpstr>認識 Bootstrap 的格狀版面-容器div</vt:lpstr>
      <vt:lpstr>認識 Bootstrap 的格狀版面</vt:lpstr>
      <vt:lpstr>認識 Bootstrap 的格狀版面</vt:lpstr>
      <vt:lpstr>認識 Bootstrap 的格狀版面</vt:lpstr>
      <vt:lpstr>認識 Bootstrap 的格狀版面</vt:lpstr>
      <vt:lpstr>認識 Bootstrap 的格狀版面</vt:lpstr>
      <vt:lpstr>認識 Bootstrap 的格狀版面</vt:lpstr>
      <vt:lpstr>認識 Bootstrap 的格狀版面</vt:lpstr>
      <vt:lpstr>認識 Bootstrap 的格狀版面</vt:lpstr>
      <vt:lpstr>認識 Bootstrap 的格狀版面</vt:lpstr>
      <vt:lpstr>認識 Bootstrap 的格狀版面</vt:lpstr>
      <vt:lpstr>設定圖片版面</vt:lpstr>
      <vt:lpstr>設定圖片版面</vt:lpstr>
      <vt:lpstr>設定圖片版面</vt:lpstr>
      <vt:lpstr>表格樣式</vt:lpstr>
      <vt:lpstr>表格樣式</vt:lpstr>
      <vt:lpstr>表格樣式</vt:lpstr>
      <vt:lpstr>表格樣式</vt:lpstr>
      <vt:lpstr>表格樣式</vt:lpstr>
      <vt:lpstr>13-5 使用 Bootstrap  製作手機網頁巡覽列</vt:lpstr>
      <vt:lpstr>13-5 使用 Bootstrap  製作手機網頁巡覽列</vt:lpstr>
      <vt:lpstr>1. 建立 navbar 元件中的選單項目</vt:lpstr>
      <vt:lpstr>1. 建立 navbar 元件中的選單項目</vt:lpstr>
      <vt:lpstr>1. 建立 navbar 元件中的選單項目</vt:lpstr>
      <vt:lpstr>2. 替選單項目加入圖示及下拉式子選單</vt:lpstr>
      <vt:lpstr>2. 替選單項目加入圖示及下拉式子選單</vt:lpstr>
      <vt:lpstr>2. 替選單項目加入圖示及下拉式子選單</vt:lpstr>
      <vt:lpstr>2. 替選單項目加入圖示及下拉式子選單</vt:lpstr>
      <vt:lpstr>2. 替選單項目加入圖示及下拉式子選單</vt:lpstr>
      <vt:lpstr>2. 替選單項目加入圖示及下拉式子選單</vt:lpstr>
      <vt:lpstr>2. 替選單項目加入圖示及下拉式子選單</vt:lpstr>
      <vt:lpstr>3. 建立 navbar 元件表頭</vt:lpstr>
      <vt:lpstr>3. 建立 navbar 元件表頭</vt:lpstr>
      <vt:lpstr>3. 建立 navbar 元件表頭</vt:lpstr>
      <vt:lpstr>3. 建立 navbar 元件表頭</vt:lpstr>
      <vt:lpstr>13-5 使用 Bootstrap  建立首頁相片輪播元件</vt:lpstr>
      <vt:lpstr>加入相片清單及控制介面</vt:lpstr>
      <vt:lpstr>加入相片清單及控制介面</vt:lpstr>
      <vt:lpstr>加入相片清單及控制介面</vt:lpstr>
      <vt:lpstr>加入相片清單及控制介面</vt:lpstr>
      <vt:lpstr>加入相片清單及控制介面</vt:lpstr>
      <vt:lpstr>加入相片清單及控制介面</vt:lpstr>
      <vt:lpstr>加入相片清單及控制介面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Hou, Jian-Ren</dc:creator>
  <cp:lastModifiedBy>Hou, Jian-Ren</cp:lastModifiedBy>
  <cp:revision>130</cp:revision>
  <dcterms:created xsi:type="dcterms:W3CDTF">2020-08-06T11:30:33Z</dcterms:created>
  <dcterms:modified xsi:type="dcterms:W3CDTF">2020-12-07T14:42:08Z</dcterms:modified>
</cp:coreProperties>
</file>